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4"/>
  </p:notesMasterIdLst>
  <p:sldIdLst>
    <p:sldId id="310" r:id="rId2"/>
    <p:sldId id="257" r:id="rId3"/>
    <p:sldId id="290" r:id="rId4"/>
    <p:sldId id="303" r:id="rId5"/>
    <p:sldId id="302" r:id="rId6"/>
    <p:sldId id="296" r:id="rId7"/>
    <p:sldId id="299" r:id="rId8"/>
    <p:sldId id="311" r:id="rId9"/>
    <p:sldId id="308" r:id="rId10"/>
    <p:sldId id="307" r:id="rId11"/>
    <p:sldId id="30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F3C"/>
    <a:srgbClr val="333F50"/>
    <a:srgbClr val="323F4F"/>
    <a:srgbClr val="1318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6BC533-659D-4354-98EE-A1E504244299}" v="707" dt="2023-04-28T18:45:38.396"/>
    <p1510:client id="{31121ECF-F68A-4477-A292-9A32F7762524}" v="182" dt="2023-04-30T11:59:04.561"/>
    <p1510:client id="{3C6304D9-ACF7-49EB-953F-6BD5148A32D4}" v="393" dt="2023-04-28T10:58:43.339"/>
    <p1510:client id="{D0B7A073-CDE2-4EB6-ABD0-465545224B45}" v="70" dt="2023-04-28T10:03:37.966"/>
    <p1510:client id="{F2D1B265-6B10-48B9-8CB3-FEA0000DF445}" v="789" dt="2023-04-28T17:18:11.1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2857"/>
  </p:normalViewPr>
  <p:slideViewPr>
    <p:cSldViewPr snapToGrid="0">
      <p:cViewPr varScale="1">
        <p:scale>
          <a:sx n="71" d="100"/>
          <a:sy n="71" d="100"/>
        </p:scale>
        <p:origin x="1109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png>
</file>

<file path=ppt/media/image20.svg>
</file>

<file path=ppt/media/image22.sv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4D21F-AF54-4D6E-A59F-40B40C1B392E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582510-215E-4C9E-9C4E-F9744F03FE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2264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636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150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145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1644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907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736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754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322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113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1790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454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BC149-2A30-47DB-9794-03A4FD98191D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0184A-DE72-4018-8E2C-EBD92FE7DE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156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22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cbi.nlm.nih.gov/pmc/articles/PMC3096454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22.sv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F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36A94C60-43A9-4CBD-8863-10980B252938}"/>
              </a:ext>
            </a:extLst>
          </p:cNvPr>
          <p:cNvGrpSpPr/>
          <p:nvPr/>
        </p:nvGrpSpPr>
        <p:grpSpPr>
          <a:xfrm>
            <a:off x="1267107" y="2977744"/>
            <a:ext cx="9664737" cy="1569660"/>
            <a:chOff x="1055440" y="2998910"/>
            <a:chExt cx="9664737" cy="156966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5AEA87D-CD6C-49F0-9969-36753D7D820D}"/>
                </a:ext>
              </a:extLst>
            </p:cNvPr>
            <p:cNvSpPr txBox="1"/>
            <p:nvPr/>
          </p:nvSpPr>
          <p:spPr>
            <a:xfrm>
              <a:off x="1743357" y="2998910"/>
              <a:ext cx="8976820" cy="156966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ko-KR" altLang="en-US" sz="9600" b="1" dirty="0" err="1">
                  <a:solidFill>
                    <a:schemeClr val="bg1">
                      <a:lumMod val="95000"/>
                    </a:schemeClr>
                  </a:solidFill>
                  <a:ea typeface="나눔스퀘어_ac ExtraBold"/>
                  <a:cs typeface="Arial"/>
                </a:rPr>
                <a:t>A</a:t>
              </a:r>
              <a:r>
                <a:rPr lang="ko-KR" altLang="en-US" sz="9600" b="1" dirty="0">
                  <a:solidFill>
                    <a:schemeClr val="bg1">
                      <a:lumMod val="95000"/>
                    </a:schemeClr>
                  </a:solidFill>
                  <a:ea typeface="나눔스퀘어_ac ExtraBold"/>
                  <a:cs typeface="Arial"/>
                </a:rPr>
                <a:t>      -  TRACKING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06F8D12-DBCD-4AC6-AC2A-4311C653DB5B}"/>
                </a:ext>
              </a:extLst>
            </p:cNvPr>
            <p:cNvSpPr txBox="1"/>
            <p:nvPr/>
          </p:nvSpPr>
          <p:spPr>
            <a:xfrm>
              <a:off x="1055440" y="3465612"/>
              <a:ext cx="184731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endParaRPr lang="en-US" altLang="ko-KR">
                <a:solidFill>
                  <a:schemeClr val="bg1">
                    <a:lumMod val="9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B584750B-C579-8D83-36BE-3D5030E0FAAF}"/>
              </a:ext>
            </a:extLst>
          </p:cNvPr>
          <p:cNvGrpSpPr/>
          <p:nvPr/>
        </p:nvGrpSpPr>
        <p:grpSpPr>
          <a:xfrm>
            <a:off x="2669094" y="1852321"/>
            <a:ext cx="1559304" cy="928981"/>
            <a:chOff x="2682613" y="1796564"/>
            <a:chExt cx="1559304" cy="928981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A2651345-7F3F-2207-A9CE-6D22AD4A0E7F}"/>
                </a:ext>
              </a:extLst>
            </p:cNvPr>
            <p:cNvSpPr/>
            <p:nvPr/>
          </p:nvSpPr>
          <p:spPr>
            <a:xfrm>
              <a:off x="3140702" y="1860065"/>
              <a:ext cx="653708" cy="80198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D0DF5E7-B105-2666-8495-BF9DEB2AA684}"/>
                </a:ext>
              </a:extLst>
            </p:cNvPr>
            <p:cNvSpPr/>
            <p:nvPr/>
          </p:nvSpPr>
          <p:spPr>
            <a:xfrm>
              <a:off x="2682613" y="1796564"/>
              <a:ext cx="1559304" cy="928981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3691453" y="6059086"/>
            <a:ext cx="839759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</a:rPr>
              <a:t>201802848 </a:t>
            </a:r>
            <a:r>
              <a:rPr lang="ko-KR" altLang="en-US" sz="2000" dirty="0">
                <a:solidFill>
                  <a:schemeClr val="bg1"/>
                </a:solidFill>
              </a:rPr>
              <a:t>이준혁</a:t>
            </a:r>
            <a:r>
              <a:rPr lang="en-US" altLang="ko-KR" sz="2000" dirty="0">
                <a:solidFill>
                  <a:schemeClr val="bg1"/>
                </a:solidFill>
              </a:rPr>
              <a:t>, 201900473 </a:t>
            </a:r>
            <a:r>
              <a:rPr lang="ko-KR" altLang="en-US" sz="2000" dirty="0">
                <a:solidFill>
                  <a:schemeClr val="bg1"/>
                </a:solidFill>
              </a:rPr>
              <a:t>권오준</a:t>
            </a:r>
            <a:r>
              <a:rPr lang="en-US" altLang="ko-KR" sz="2000" dirty="0">
                <a:solidFill>
                  <a:schemeClr val="bg1"/>
                </a:solidFill>
              </a:rPr>
              <a:t>, 201903228 </a:t>
            </a:r>
            <a:r>
              <a:rPr lang="ko-KR" altLang="en-US" sz="2000" dirty="0">
                <a:solidFill>
                  <a:schemeClr val="bg1"/>
                </a:solidFill>
              </a:rPr>
              <a:t>정영진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r"/>
            <a:r>
              <a:rPr lang="en-US" altLang="ko-KR" sz="2000" dirty="0">
                <a:solidFill>
                  <a:schemeClr val="bg1"/>
                </a:solidFill>
              </a:rPr>
              <a:t>202001054 </a:t>
            </a:r>
            <a:r>
              <a:rPr lang="ko-KR" altLang="en-US" sz="2000" dirty="0" err="1">
                <a:solidFill>
                  <a:schemeClr val="bg1"/>
                </a:solidFill>
              </a:rPr>
              <a:t>김채연</a:t>
            </a:r>
            <a:r>
              <a:rPr lang="en-US" altLang="ko-KR" sz="2000" dirty="0">
                <a:solidFill>
                  <a:schemeClr val="bg1"/>
                </a:solidFill>
              </a:rPr>
              <a:t>, 202102667 </a:t>
            </a:r>
            <a:r>
              <a:rPr lang="ko-KR" altLang="en-US" sz="2000" dirty="0">
                <a:solidFill>
                  <a:schemeClr val="bg1"/>
                </a:solidFill>
              </a:rPr>
              <a:t>이정민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15E3C20A-72A0-5F40-5914-08234C968361}"/>
              </a:ext>
            </a:extLst>
          </p:cNvPr>
          <p:cNvGrpSpPr/>
          <p:nvPr/>
        </p:nvGrpSpPr>
        <p:grpSpPr>
          <a:xfrm>
            <a:off x="2660268" y="2260465"/>
            <a:ext cx="1559304" cy="112694"/>
            <a:chOff x="2682613" y="1796564"/>
            <a:chExt cx="1559304" cy="928981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B37882C4-932A-A751-6149-FD643E143037}"/>
                </a:ext>
              </a:extLst>
            </p:cNvPr>
            <p:cNvSpPr/>
            <p:nvPr/>
          </p:nvSpPr>
          <p:spPr>
            <a:xfrm>
              <a:off x="3140702" y="1860065"/>
              <a:ext cx="653708" cy="80198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C202806-78A1-C8D6-E674-8515F129602D}"/>
                </a:ext>
              </a:extLst>
            </p:cNvPr>
            <p:cNvSpPr/>
            <p:nvPr/>
          </p:nvSpPr>
          <p:spPr>
            <a:xfrm>
              <a:off x="2682613" y="1796564"/>
              <a:ext cx="1559304" cy="928981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FE48B81-B270-4A58-AA23-6A1B62B69A17}"/>
              </a:ext>
            </a:extLst>
          </p:cNvPr>
          <p:cNvSpPr/>
          <p:nvPr/>
        </p:nvSpPr>
        <p:spPr>
          <a:xfrm>
            <a:off x="3219557" y="2996777"/>
            <a:ext cx="458378" cy="16980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52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-6217"/>
            <a:ext cx="12192000" cy="92981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3EC71-DDA1-49FD-8B5B-D95A56E89BD0}"/>
              </a:ext>
            </a:extLst>
          </p:cNvPr>
          <p:cNvSpPr txBox="1"/>
          <p:nvPr/>
        </p:nvSpPr>
        <p:spPr>
          <a:xfrm>
            <a:off x="164608" y="129291"/>
            <a:ext cx="3429529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 dirty="0" err="1">
                <a:solidFill>
                  <a:schemeClr val="bg1"/>
                </a:solidFill>
                <a:ea typeface="맑은 고딕"/>
                <a:cs typeface="Arial"/>
              </a:rPr>
              <a:t>A</a:t>
            </a:r>
            <a:r>
              <a:rPr lang="ko-KR" altLang="en-US" sz="4000" b="1" dirty="0">
                <a:solidFill>
                  <a:schemeClr val="bg1"/>
                </a:solidFill>
                <a:ea typeface="맑은 고딕"/>
                <a:cs typeface="Arial"/>
              </a:rPr>
              <a:t>    - TRACKING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6516052"/>
            <a:ext cx="12192000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BAE2C9-7F71-451E-8A69-6DF8ACF672D7}"/>
              </a:ext>
            </a:extLst>
          </p:cNvPr>
          <p:cNvSpPr txBox="1"/>
          <p:nvPr/>
        </p:nvSpPr>
        <p:spPr>
          <a:xfrm>
            <a:off x="9408368" y="6546830"/>
            <a:ext cx="28724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sz="160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C095E84-6858-241C-D6B2-57EFE044616B}"/>
              </a:ext>
            </a:extLst>
          </p:cNvPr>
          <p:cNvGrpSpPr/>
          <p:nvPr/>
        </p:nvGrpSpPr>
        <p:grpSpPr>
          <a:xfrm>
            <a:off x="597699" y="134977"/>
            <a:ext cx="299890" cy="608457"/>
            <a:chOff x="4714613" y="1881230"/>
            <a:chExt cx="2130804" cy="3095540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18298D3-6A99-2EDE-1F57-EA92A98FF9B3}"/>
                </a:ext>
              </a:extLst>
            </p:cNvPr>
            <p:cNvSpPr/>
            <p:nvPr/>
          </p:nvSpPr>
          <p:spPr>
            <a:xfrm>
              <a:off x="5340596" y="1951189"/>
              <a:ext cx="893298" cy="8835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A76285F3-5077-B2D9-6172-E51812E4CDEC}"/>
                </a:ext>
              </a:extLst>
            </p:cNvPr>
            <p:cNvSpPr/>
            <p:nvPr/>
          </p:nvSpPr>
          <p:spPr>
            <a:xfrm>
              <a:off x="4714613" y="1881230"/>
              <a:ext cx="2130804" cy="1023457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AABB4D9-BC36-25BC-DC3D-9B4D4EF4461C}"/>
                </a:ext>
              </a:extLst>
            </p:cNvPr>
            <p:cNvSpPr/>
            <p:nvPr/>
          </p:nvSpPr>
          <p:spPr>
            <a:xfrm>
              <a:off x="5466825" y="3106022"/>
              <a:ext cx="626378" cy="18707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pic>
        <p:nvPicPr>
          <p:cNvPr id="2" name="KakaoTalk_20230430_21301295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1416" y="1401231"/>
            <a:ext cx="8189168" cy="4606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46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-6217"/>
            <a:ext cx="12192000" cy="92981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3EC71-DDA1-49FD-8B5B-D95A56E89BD0}"/>
              </a:ext>
            </a:extLst>
          </p:cNvPr>
          <p:cNvSpPr txBox="1"/>
          <p:nvPr/>
        </p:nvSpPr>
        <p:spPr>
          <a:xfrm>
            <a:off x="164608" y="129291"/>
            <a:ext cx="3429529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 dirty="0" err="1">
                <a:solidFill>
                  <a:schemeClr val="bg1"/>
                </a:solidFill>
                <a:ea typeface="맑은 고딕"/>
                <a:cs typeface="Arial"/>
              </a:rPr>
              <a:t>A</a:t>
            </a:r>
            <a:r>
              <a:rPr lang="ko-KR" altLang="en-US" sz="4000" b="1" dirty="0">
                <a:solidFill>
                  <a:schemeClr val="bg1"/>
                </a:solidFill>
                <a:ea typeface="맑은 고딕"/>
                <a:cs typeface="Arial"/>
              </a:rPr>
              <a:t>    - TRACKING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6516052"/>
            <a:ext cx="12192000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BAE2C9-7F71-451E-8A69-6DF8ACF672D7}"/>
              </a:ext>
            </a:extLst>
          </p:cNvPr>
          <p:cNvSpPr txBox="1"/>
          <p:nvPr/>
        </p:nvSpPr>
        <p:spPr>
          <a:xfrm>
            <a:off x="9408368" y="6546830"/>
            <a:ext cx="28724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sz="160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C095E84-6858-241C-D6B2-57EFE044616B}"/>
              </a:ext>
            </a:extLst>
          </p:cNvPr>
          <p:cNvGrpSpPr/>
          <p:nvPr/>
        </p:nvGrpSpPr>
        <p:grpSpPr>
          <a:xfrm>
            <a:off x="597699" y="134977"/>
            <a:ext cx="299890" cy="608457"/>
            <a:chOff x="4714613" y="1881230"/>
            <a:chExt cx="2130804" cy="3095540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18298D3-6A99-2EDE-1F57-EA92A98FF9B3}"/>
                </a:ext>
              </a:extLst>
            </p:cNvPr>
            <p:cNvSpPr/>
            <p:nvPr/>
          </p:nvSpPr>
          <p:spPr>
            <a:xfrm>
              <a:off x="5340596" y="1951189"/>
              <a:ext cx="893298" cy="8835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A76285F3-5077-B2D9-6172-E51812E4CDEC}"/>
                </a:ext>
              </a:extLst>
            </p:cNvPr>
            <p:cNvSpPr/>
            <p:nvPr/>
          </p:nvSpPr>
          <p:spPr>
            <a:xfrm>
              <a:off x="4714613" y="1881230"/>
              <a:ext cx="2130804" cy="1023457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AABB4D9-BC36-25BC-DC3D-9B4D4EF4461C}"/>
                </a:ext>
              </a:extLst>
            </p:cNvPr>
            <p:cNvSpPr/>
            <p:nvPr/>
          </p:nvSpPr>
          <p:spPr>
            <a:xfrm>
              <a:off x="5466825" y="3106022"/>
              <a:ext cx="626378" cy="18707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0207E268-1F32-F558-B405-722CFB4DAC96}"/>
              </a:ext>
            </a:extLst>
          </p:cNvPr>
          <p:cNvGrpSpPr/>
          <p:nvPr/>
        </p:nvGrpSpPr>
        <p:grpSpPr>
          <a:xfrm>
            <a:off x="811523" y="1567542"/>
            <a:ext cx="10381522" cy="3939256"/>
            <a:chOff x="825714" y="1739664"/>
            <a:chExt cx="10381522" cy="3939256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6516195B-A435-35D9-E1D9-81F053F4CD22}"/>
                </a:ext>
              </a:extLst>
            </p:cNvPr>
            <p:cNvGrpSpPr/>
            <p:nvPr/>
          </p:nvGrpSpPr>
          <p:grpSpPr>
            <a:xfrm>
              <a:off x="825714" y="2687562"/>
              <a:ext cx="2144967" cy="2138365"/>
              <a:chOff x="1577130" y="2274812"/>
              <a:chExt cx="2144967" cy="2138365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3E044E53-B251-8105-CC6D-F2BB78A54CC9}"/>
                  </a:ext>
                </a:extLst>
              </p:cNvPr>
              <p:cNvGrpSpPr/>
              <p:nvPr/>
            </p:nvGrpSpPr>
            <p:grpSpPr>
              <a:xfrm>
                <a:off x="1577130" y="2274812"/>
                <a:ext cx="2144967" cy="1872148"/>
                <a:chOff x="1577130" y="2274812"/>
                <a:chExt cx="5423552" cy="473373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C1E9A0DB-E700-F9E2-0B75-E03D31D4937A}"/>
                    </a:ext>
                  </a:extLst>
                </p:cNvPr>
                <p:cNvGrpSpPr/>
                <p:nvPr/>
              </p:nvGrpSpPr>
              <p:grpSpPr>
                <a:xfrm>
                  <a:off x="1577130" y="2274812"/>
                  <a:ext cx="4733730" cy="4733730"/>
                  <a:chOff x="1577130" y="2274812"/>
                  <a:chExt cx="4733730" cy="4733730"/>
                </a:xfrm>
              </p:grpSpPr>
              <p:pic>
                <p:nvPicPr>
                  <p:cNvPr id="118" name="그래픽 32" descr="기어 헤드 단색으로 채워진">
                    <a:extLst>
                      <a:ext uri="{FF2B5EF4-FFF2-40B4-BE49-F238E27FC236}">
                        <a16:creationId xmlns:a16="http://schemas.microsoft.com/office/drawing/2014/main" id="{200ED382-E1FD-F98B-0CBF-45DBCF62CA6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xmlns="" r:embed="rId3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577130" y="2274812"/>
                    <a:ext cx="4733730" cy="4733730"/>
                  </a:xfrm>
                  <a:prstGeom prst="rect">
                    <a:avLst/>
                  </a:prstGeom>
                </p:spPr>
              </p:pic>
              <p:sp>
                <p:nvSpPr>
                  <p:cNvPr id="120" name="타원 119">
                    <a:extLst>
                      <a:ext uri="{FF2B5EF4-FFF2-40B4-BE49-F238E27FC236}">
                        <a16:creationId xmlns:a16="http://schemas.microsoft.com/office/drawing/2014/main" id="{D6305B9D-63B7-E9E5-ADB6-9A444E91D307}"/>
                      </a:ext>
                    </a:extLst>
                  </p:cNvPr>
                  <p:cNvSpPr/>
                  <p:nvPr/>
                </p:nvSpPr>
                <p:spPr>
                  <a:xfrm>
                    <a:off x="3211470" y="2739474"/>
                    <a:ext cx="1333850" cy="130029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9" name="타원 128">
                    <a:extLst>
                      <a:ext uri="{FF2B5EF4-FFF2-40B4-BE49-F238E27FC236}">
                        <a16:creationId xmlns:a16="http://schemas.microsoft.com/office/drawing/2014/main" id="{272776AC-2FE0-F87B-5977-D77A28104E86}"/>
                      </a:ext>
                    </a:extLst>
                  </p:cNvPr>
                  <p:cNvSpPr/>
                  <p:nvPr/>
                </p:nvSpPr>
                <p:spPr>
                  <a:xfrm>
                    <a:off x="2610145" y="3739162"/>
                    <a:ext cx="1333850" cy="130029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82" name="사각형: 둥근 모서리 46">
                  <a:extLst>
                    <a:ext uri="{FF2B5EF4-FFF2-40B4-BE49-F238E27FC236}">
                      <a16:creationId xmlns:a16="http://schemas.microsoft.com/office/drawing/2014/main" id="{126EB9EB-D322-65D3-ADA2-BD58A0CE74A3}"/>
                    </a:ext>
                  </a:extLst>
                </p:cNvPr>
                <p:cNvSpPr/>
                <p:nvPr/>
              </p:nvSpPr>
              <p:spPr>
                <a:xfrm>
                  <a:off x="5841832" y="5258221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sp>
              <p:nvSpPr>
                <p:cNvPr id="83" name="사각형: 둥근 모서리 47">
                  <a:extLst>
                    <a:ext uri="{FF2B5EF4-FFF2-40B4-BE49-F238E27FC236}">
                      <a16:creationId xmlns:a16="http://schemas.microsoft.com/office/drawing/2014/main" id="{F94AE445-3FBE-87E6-020D-D6E3B7DE4199}"/>
                    </a:ext>
                  </a:extLst>
                </p:cNvPr>
                <p:cNvSpPr/>
                <p:nvPr/>
              </p:nvSpPr>
              <p:spPr>
                <a:xfrm rot="20708622">
                  <a:off x="5839154" y="4787366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sp>
              <p:nvSpPr>
                <p:cNvPr id="117" name="사각형: 둥근 모서리 48">
                  <a:extLst>
                    <a:ext uri="{FF2B5EF4-FFF2-40B4-BE49-F238E27FC236}">
                      <a16:creationId xmlns:a16="http://schemas.microsoft.com/office/drawing/2014/main" id="{BF21CDE5-A908-15DE-1D7F-B8F039E5718A}"/>
                    </a:ext>
                  </a:extLst>
                </p:cNvPr>
                <p:cNvSpPr/>
                <p:nvPr/>
              </p:nvSpPr>
              <p:spPr>
                <a:xfrm rot="661273">
                  <a:off x="5836080" y="5743039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0" name="TextBox 27">
                <a:extLst>
                  <a:ext uri="{FF2B5EF4-FFF2-40B4-BE49-F238E27FC236}">
                    <a16:creationId xmlns:a16="http://schemas.microsoft.com/office/drawing/2014/main" id="{7D98AB34-D949-2883-C0C4-C2300E77ABCD}"/>
                  </a:ext>
                </a:extLst>
              </p:cNvPr>
              <p:cNvSpPr txBox="1"/>
              <p:nvPr/>
            </p:nvSpPr>
            <p:spPr>
              <a:xfrm>
                <a:off x="2089665" y="3951512"/>
                <a:ext cx="1511942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2400" dirty="0">
                    <a:latin typeface="Arial Black" panose="020B0A04020102020204" pitchFamily="34" charset="0"/>
                  </a:rPr>
                  <a:t>Speech</a:t>
                </a:r>
                <a:endParaRPr lang="ko-KR" altLang="en-US" sz="2400" dirty="0">
                  <a:latin typeface="Arial Black" panose="020B0A04020102020204" pitchFamily="34" charset="0"/>
                </a:endParaRPr>
              </a:p>
            </p:txBody>
          </p:sp>
        </p:grp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C5DC05A5-5B17-27D4-9772-F081B5FF602B}"/>
                </a:ext>
              </a:extLst>
            </p:cNvPr>
            <p:cNvGrpSpPr/>
            <p:nvPr/>
          </p:nvGrpSpPr>
          <p:grpSpPr>
            <a:xfrm>
              <a:off x="3496340" y="3525745"/>
              <a:ext cx="930256" cy="840652"/>
              <a:chOff x="4110173" y="3102412"/>
              <a:chExt cx="1234661" cy="1115736"/>
            </a:xfrm>
          </p:grpSpPr>
          <p:sp>
            <p:nvSpPr>
              <p:cNvPr id="77" name="이등변 삼각형 76">
                <a:extLst>
                  <a:ext uri="{FF2B5EF4-FFF2-40B4-BE49-F238E27FC236}">
                    <a16:creationId xmlns:a16="http://schemas.microsoft.com/office/drawing/2014/main" id="{075EE6AA-09B7-9A66-0FB4-5A7A98478157}"/>
                  </a:ext>
                </a:extLst>
              </p:cNvPr>
              <p:cNvSpPr/>
              <p:nvPr/>
            </p:nvSpPr>
            <p:spPr>
              <a:xfrm rot="5400000">
                <a:off x="4033226" y="3179359"/>
                <a:ext cx="1115736" cy="961841"/>
              </a:xfrm>
              <a:prstGeom prst="triangl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78" name="이등변 삼각형 77">
                <a:extLst>
                  <a:ext uri="{FF2B5EF4-FFF2-40B4-BE49-F238E27FC236}">
                    <a16:creationId xmlns:a16="http://schemas.microsoft.com/office/drawing/2014/main" id="{0F4BF102-3444-72E5-34D7-4A6FE7566018}"/>
                  </a:ext>
                </a:extLst>
              </p:cNvPr>
              <p:cNvSpPr/>
              <p:nvPr/>
            </p:nvSpPr>
            <p:spPr>
              <a:xfrm rot="16200000">
                <a:off x="4306046" y="3179359"/>
                <a:ext cx="1115736" cy="961841"/>
              </a:xfrm>
              <a:prstGeom prst="triangl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C84FE85E-3D59-8858-09A1-0AEB7063CEBB}"/>
                </a:ext>
              </a:extLst>
            </p:cNvPr>
            <p:cNvGrpSpPr/>
            <p:nvPr/>
          </p:nvGrpSpPr>
          <p:grpSpPr>
            <a:xfrm>
              <a:off x="4576182" y="3266699"/>
              <a:ext cx="1511942" cy="1553948"/>
              <a:chOff x="4999515" y="2853949"/>
              <a:chExt cx="1511942" cy="1553948"/>
            </a:xfrm>
          </p:grpSpPr>
          <p:sp>
            <p:nvSpPr>
              <p:cNvPr id="75" name="TextBox 22">
                <a:extLst>
                  <a:ext uri="{FF2B5EF4-FFF2-40B4-BE49-F238E27FC236}">
                    <a16:creationId xmlns:a16="http://schemas.microsoft.com/office/drawing/2014/main" id="{9ECB6D8A-5644-3104-ED76-8A5372E8741B}"/>
                  </a:ext>
                </a:extLst>
              </p:cNvPr>
              <p:cNvSpPr txBox="1"/>
              <p:nvPr/>
            </p:nvSpPr>
            <p:spPr>
              <a:xfrm>
                <a:off x="4999515" y="3946232"/>
                <a:ext cx="1511942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2400" dirty="0">
                    <a:latin typeface="Arial Black" panose="020B0A04020102020204" pitchFamily="34" charset="0"/>
                  </a:rPr>
                  <a:t>Text</a:t>
                </a:r>
                <a:endParaRPr lang="ko-KR" altLang="en-US" sz="2400" dirty="0">
                  <a:latin typeface="Arial Black" panose="020B0A04020102020204" pitchFamily="34" charset="0"/>
                </a:endParaRPr>
              </a:p>
            </p:txBody>
          </p:sp>
          <p:pic>
            <p:nvPicPr>
              <p:cNvPr id="76" name="그래픽 23" descr="문서 윤곽선">
                <a:extLst>
                  <a:ext uri="{FF2B5EF4-FFF2-40B4-BE49-F238E27FC236}">
                    <a16:creationId xmlns:a16="http://schemas.microsoft.com/office/drawing/2014/main" id="{431A2945-31F1-C18F-E45E-00225BFBDC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5215240" y="2853949"/>
                <a:ext cx="1080491" cy="1080491"/>
              </a:xfrm>
              <a:prstGeom prst="rect">
                <a:avLst/>
              </a:prstGeom>
            </p:spPr>
          </p:pic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DE797ED1-8C8B-9084-5DF4-50B0696E340A}"/>
                </a:ext>
              </a:extLst>
            </p:cNvPr>
            <p:cNvGrpSpPr/>
            <p:nvPr/>
          </p:nvGrpSpPr>
          <p:grpSpPr>
            <a:xfrm>
              <a:off x="6192383" y="3523826"/>
              <a:ext cx="930256" cy="840652"/>
              <a:chOff x="6531049" y="3111076"/>
              <a:chExt cx="1234661" cy="1115736"/>
            </a:xfrm>
            <a:solidFill>
              <a:srgbClr val="002060"/>
            </a:solidFill>
          </p:grpSpPr>
          <p:sp>
            <p:nvSpPr>
              <p:cNvPr id="73" name="이등변 삼각형 72">
                <a:extLst>
                  <a:ext uri="{FF2B5EF4-FFF2-40B4-BE49-F238E27FC236}">
                    <a16:creationId xmlns:a16="http://schemas.microsoft.com/office/drawing/2014/main" id="{08C41D20-0D09-D17B-8072-1ADE1AF1B6FB}"/>
                  </a:ext>
                </a:extLst>
              </p:cNvPr>
              <p:cNvSpPr/>
              <p:nvPr/>
            </p:nvSpPr>
            <p:spPr>
              <a:xfrm rot="5400000">
                <a:off x="6454102" y="3188023"/>
                <a:ext cx="1115736" cy="96184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74" name="이등변 삼각형 73">
                <a:extLst>
                  <a:ext uri="{FF2B5EF4-FFF2-40B4-BE49-F238E27FC236}">
                    <a16:creationId xmlns:a16="http://schemas.microsoft.com/office/drawing/2014/main" id="{DB66590D-ADDB-F9C2-386F-795AE0B135E5}"/>
                  </a:ext>
                </a:extLst>
              </p:cNvPr>
              <p:cNvSpPr/>
              <p:nvPr/>
            </p:nvSpPr>
            <p:spPr>
              <a:xfrm rot="16200000">
                <a:off x="6726922" y="3188023"/>
                <a:ext cx="1115736" cy="96184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A58842E8-C08F-D747-DDF1-3F79357E7A49}"/>
                </a:ext>
              </a:extLst>
            </p:cNvPr>
            <p:cNvGrpSpPr/>
            <p:nvPr/>
          </p:nvGrpSpPr>
          <p:grpSpPr>
            <a:xfrm>
              <a:off x="9256147" y="4124972"/>
              <a:ext cx="1511942" cy="1553948"/>
              <a:chOff x="9277313" y="3680472"/>
              <a:chExt cx="1511942" cy="1553948"/>
            </a:xfrm>
          </p:grpSpPr>
          <p:sp>
            <p:nvSpPr>
              <p:cNvPr id="71" name="TextBox 18">
                <a:extLst>
                  <a:ext uri="{FF2B5EF4-FFF2-40B4-BE49-F238E27FC236}">
                    <a16:creationId xmlns:a16="http://schemas.microsoft.com/office/drawing/2014/main" id="{B6D209BF-1F0F-E163-1B43-597E9B3A0436}"/>
                  </a:ext>
                </a:extLst>
              </p:cNvPr>
              <p:cNvSpPr txBox="1"/>
              <p:nvPr/>
            </p:nvSpPr>
            <p:spPr>
              <a:xfrm>
                <a:off x="9277313" y="4772755"/>
                <a:ext cx="1511942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2400" dirty="0">
                    <a:latin typeface="Arial Black" panose="020B0A04020102020204" pitchFamily="34" charset="0"/>
                  </a:rPr>
                  <a:t>Text</a:t>
                </a:r>
                <a:endParaRPr lang="ko-KR" altLang="en-US" sz="2400" dirty="0">
                  <a:latin typeface="Arial Black" panose="020B0A04020102020204" pitchFamily="34" charset="0"/>
                </a:endParaRPr>
              </a:p>
            </p:txBody>
          </p:sp>
          <p:pic>
            <p:nvPicPr>
              <p:cNvPr id="72" name="그래픽 19" descr="문서 윤곽선">
                <a:extLst>
                  <a:ext uri="{FF2B5EF4-FFF2-40B4-BE49-F238E27FC236}">
                    <a16:creationId xmlns:a16="http://schemas.microsoft.com/office/drawing/2014/main" id="{22B54C40-10E3-FDF9-0317-68D8024D52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9493038" y="3680472"/>
                <a:ext cx="1080491" cy="1080491"/>
              </a:xfrm>
              <a:prstGeom prst="rect">
                <a:avLst/>
              </a:prstGeom>
            </p:spPr>
          </p:pic>
        </p:grp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AAEF691C-BC7B-5C2B-0C3D-5F927535F83E}"/>
                </a:ext>
              </a:extLst>
            </p:cNvPr>
            <p:cNvGrpSpPr/>
            <p:nvPr/>
          </p:nvGrpSpPr>
          <p:grpSpPr>
            <a:xfrm>
              <a:off x="9062269" y="1739664"/>
              <a:ext cx="2144967" cy="2138365"/>
              <a:chOff x="9083435" y="1305747"/>
              <a:chExt cx="2144967" cy="2138365"/>
            </a:xfrm>
          </p:grpSpPr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4A0D1D02-2FBB-BAC8-1404-E3DEDABA0577}"/>
                  </a:ext>
                </a:extLst>
              </p:cNvPr>
              <p:cNvGrpSpPr/>
              <p:nvPr/>
            </p:nvGrpSpPr>
            <p:grpSpPr>
              <a:xfrm>
                <a:off x="9083435" y="1305747"/>
                <a:ext cx="2144967" cy="1872148"/>
                <a:chOff x="9083435" y="1305747"/>
                <a:chExt cx="5423552" cy="4733730"/>
              </a:xfrm>
            </p:grpSpPr>
            <p:grpSp>
              <p:nvGrpSpPr>
                <p:cNvPr id="64" name="그룹 63">
                  <a:extLst>
                    <a:ext uri="{FF2B5EF4-FFF2-40B4-BE49-F238E27FC236}">
                      <a16:creationId xmlns:a16="http://schemas.microsoft.com/office/drawing/2014/main" id="{7259BA01-A209-8336-19C8-F76B55AB4E20}"/>
                    </a:ext>
                  </a:extLst>
                </p:cNvPr>
                <p:cNvGrpSpPr/>
                <p:nvPr/>
              </p:nvGrpSpPr>
              <p:grpSpPr>
                <a:xfrm>
                  <a:off x="9083435" y="1305747"/>
                  <a:ext cx="4733730" cy="4733730"/>
                  <a:chOff x="9083435" y="1305747"/>
                  <a:chExt cx="4733730" cy="4733730"/>
                </a:xfrm>
              </p:grpSpPr>
              <p:pic>
                <p:nvPicPr>
                  <p:cNvPr id="68" name="그래픽 15" descr="기어 헤드 단색으로 채워진">
                    <a:extLst>
                      <a:ext uri="{FF2B5EF4-FFF2-40B4-BE49-F238E27FC236}">
                        <a16:creationId xmlns:a16="http://schemas.microsoft.com/office/drawing/2014/main" id="{DBA119A1-7C74-CD9F-342C-B6E1C60384F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xmlns="" r:embed="rId3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083435" y="1305747"/>
                    <a:ext cx="4733730" cy="4733730"/>
                  </a:xfrm>
                  <a:prstGeom prst="rect">
                    <a:avLst/>
                  </a:prstGeom>
                </p:spPr>
              </p:pic>
              <p:sp>
                <p:nvSpPr>
                  <p:cNvPr id="69" name="타원 68">
                    <a:extLst>
                      <a:ext uri="{FF2B5EF4-FFF2-40B4-BE49-F238E27FC236}">
                        <a16:creationId xmlns:a16="http://schemas.microsoft.com/office/drawing/2014/main" id="{963768E1-C7B2-6FBF-F256-CB795126F1C8}"/>
                      </a:ext>
                    </a:extLst>
                  </p:cNvPr>
                  <p:cNvSpPr/>
                  <p:nvPr/>
                </p:nvSpPr>
                <p:spPr>
                  <a:xfrm>
                    <a:off x="10717775" y="1770409"/>
                    <a:ext cx="1333850" cy="130029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0" name="타원 69">
                    <a:extLst>
                      <a:ext uri="{FF2B5EF4-FFF2-40B4-BE49-F238E27FC236}">
                        <a16:creationId xmlns:a16="http://schemas.microsoft.com/office/drawing/2014/main" id="{F3C483F6-F4E0-0E50-3790-B00602397B06}"/>
                      </a:ext>
                    </a:extLst>
                  </p:cNvPr>
                  <p:cNvSpPr/>
                  <p:nvPr/>
                </p:nvSpPr>
                <p:spPr>
                  <a:xfrm>
                    <a:off x="10116450" y="2770097"/>
                    <a:ext cx="1333850" cy="130029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65" name="사각형: 둥근 모서리 29">
                  <a:extLst>
                    <a:ext uri="{FF2B5EF4-FFF2-40B4-BE49-F238E27FC236}">
                      <a16:creationId xmlns:a16="http://schemas.microsoft.com/office/drawing/2014/main" id="{108ACF11-F834-64D9-BC8F-58105496E295}"/>
                    </a:ext>
                  </a:extLst>
                </p:cNvPr>
                <p:cNvSpPr/>
                <p:nvPr/>
              </p:nvSpPr>
              <p:spPr>
                <a:xfrm>
                  <a:off x="13348137" y="4289156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sp>
              <p:nvSpPr>
                <p:cNvPr id="66" name="사각형: 둥근 모서리 30">
                  <a:extLst>
                    <a:ext uri="{FF2B5EF4-FFF2-40B4-BE49-F238E27FC236}">
                      <a16:creationId xmlns:a16="http://schemas.microsoft.com/office/drawing/2014/main" id="{E58EFE4C-283A-8E93-CEDA-562967FAEA4D}"/>
                    </a:ext>
                  </a:extLst>
                </p:cNvPr>
                <p:cNvSpPr/>
                <p:nvPr/>
              </p:nvSpPr>
              <p:spPr>
                <a:xfrm rot="20708622">
                  <a:off x="13345459" y="3818301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sp>
              <p:nvSpPr>
                <p:cNvPr id="67" name="사각형: 둥근 모서리 31">
                  <a:extLst>
                    <a:ext uri="{FF2B5EF4-FFF2-40B4-BE49-F238E27FC236}">
                      <a16:creationId xmlns:a16="http://schemas.microsoft.com/office/drawing/2014/main" id="{EAADF4A0-A56B-428F-EAB7-3EF524AC21C8}"/>
                    </a:ext>
                  </a:extLst>
                </p:cNvPr>
                <p:cNvSpPr/>
                <p:nvPr/>
              </p:nvSpPr>
              <p:spPr>
                <a:xfrm rot="661273">
                  <a:off x="13342385" y="4773974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3" name="TextBox 10">
                <a:extLst>
                  <a:ext uri="{FF2B5EF4-FFF2-40B4-BE49-F238E27FC236}">
                    <a16:creationId xmlns:a16="http://schemas.microsoft.com/office/drawing/2014/main" id="{4A55E0A2-BFF4-6682-ED53-0D43469DD0BE}"/>
                  </a:ext>
                </a:extLst>
              </p:cNvPr>
              <p:cNvSpPr txBox="1"/>
              <p:nvPr/>
            </p:nvSpPr>
            <p:spPr>
              <a:xfrm>
                <a:off x="9595970" y="2982447"/>
                <a:ext cx="1511942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2400" dirty="0">
                    <a:latin typeface="Arial Black" panose="020B0A04020102020204" pitchFamily="34" charset="0"/>
                  </a:rPr>
                  <a:t>Speech</a:t>
                </a:r>
                <a:endParaRPr lang="ko-KR" altLang="en-US" sz="2400" dirty="0">
                  <a:latin typeface="Arial Black" panose="020B0A04020102020204" pitchFamily="34" charset="0"/>
                </a:endParaRPr>
              </a:p>
            </p:txBody>
          </p:sp>
        </p:grpSp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6A72612B-3B86-2785-572A-C751112AAD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1544" t="19918" r="41806" b="6702"/>
            <a:stretch/>
          </p:blipFill>
          <p:spPr>
            <a:xfrm>
              <a:off x="7881135" y="2966582"/>
              <a:ext cx="814497" cy="1794778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3303682" y="5045902"/>
            <a:ext cx="14740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권오준</a:t>
            </a:r>
            <a:endParaRPr lang="en-US" altLang="ko-KR" sz="2800" b="1" dirty="0" smtClean="0"/>
          </a:p>
          <a:p>
            <a:r>
              <a:rPr lang="ko-KR" altLang="en-US" sz="2800" b="1" dirty="0" err="1" smtClean="0"/>
              <a:t>김채연</a:t>
            </a:r>
            <a:endParaRPr lang="en-US" altLang="ko-KR" sz="2800" b="1" dirty="0" smtClean="0"/>
          </a:p>
        </p:txBody>
      </p:sp>
      <p:sp>
        <p:nvSpPr>
          <p:cNvPr id="130" name="TextBox 129"/>
          <p:cNvSpPr txBox="1"/>
          <p:nvPr/>
        </p:nvSpPr>
        <p:spPr>
          <a:xfrm>
            <a:off x="6020066" y="5042893"/>
            <a:ext cx="12500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정영진</a:t>
            </a:r>
            <a:endParaRPr lang="en-US" altLang="ko-KR" sz="2800" b="1" dirty="0" smtClean="0"/>
          </a:p>
          <a:p>
            <a:r>
              <a:rPr lang="ko-KR" altLang="en-US" sz="2800" b="1" dirty="0" smtClean="0"/>
              <a:t>이정민</a:t>
            </a:r>
            <a:endParaRPr lang="en-US" altLang="ko-KR" sz="2800" b="1" dirty="0" smtClean="0"/>
          </a:p>
        </p:txBody>
      </p:sp>
      <p:sp>
        <p:nvSpPr>
          <p:cNvPr id="131" name="TextBox 130"/>
          <p:cNvSpPr txBox="1"/>
          <p:nvPr/>
        </p:nvSpPr>
        <p:spPr>
          <a:xfrm>
            <a:off x="7615185" y="5471696"/>
            <a:ext cx="1432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이준혁</a:t>
            </a:r>
            <a:endParaRPr lang="en-US" altLang="ko-KR" sz="2800" b="1" dirty="0" smtClean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14323A2-8FDC-C7DE-502E-435A1644F718}"/>
              </a:ext>
            </a:extLst>
          </p:cNvPr>
          <p:cNvSpPr txBox="1"/>
          <p:nvPr/>
        </p:nvSpPr>
        <p:spPr>
          <a:xfrm>
            <a:off x="3672698" y="3543271"/>
            <a:ext cx="64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800" b="1" dirty="0">
                <a:solidFill>
                  <a:schemeClr val="bg1"/>
                </a:solidFill>
                <a:latin typeface="Arial" panose="020B0604020202020204" pitchFamily="34" charset="0"/>
                <a:ea typeface="MuseumClassic Bold" panose="02020603020101020101" pitchFamily="18" charset="-127"/>
                <a:cs typeface="Arial" panose="020B0604020202020204" pitchFamily="34" charset="0"/>
              </a:rPr>
              <a:t>AI</a:t>
            </a:r>
            <a:endParaRPr kumimoji="1" lang="ko-Kore-KR" altLang="en-US" sz="2800" b="1" dirty="0">
              <a:solidFill>
                <a:schemeClr val="bg1"/>
              </a:solidFill>
              <a:latin typeface="Arial" panose="020B0604020202020204" pitchFamily="34" charset="0"/>
              <a:ea typeface="MuseumClassic Bold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DEE0868-73AE-E2D6-3F86-7F31D21857CA}"/>
              </a:ext>
            </a:extLst>
          </p:cNvPr>
          <p:cNvSpPr txBox="1"/>
          <p:nvPr/>
        </p:nvSpPr>
        <p:spPr>
          <a:xfrm>
            <a:off x="6342967" y="3510419"/>
            <a:ext cx="64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800" b="1" dirty="0">
                <a:solidFill>
                  <a:schemeClr val="bg1"/>
                </a:solidFill>
                <a:latin typeface="Arial" panose="020B0604020202020204" pitchFamily="34" charset="0"/>
                <a:ea typeface="MuseumClassic Bold" panose="02020603020101020101" pitchFamily="18" charset="-127"/>
                <a:cs typeface="Arial" panose="020B0604020202020204" pitchFamily="34" charset="0"/>
              </a:rPr>
              <a:t>AI</a:t>
            </a:r>
            <a:endParaRPr kumimoji="1" lang="ko-Kore-KR" altLang="en-US" sz="2800" b="1" dirty="0">
              <a:solidFill>
                <a:schemeClr val="bg1"/>
              </a:solidFill>
              <a:latin typeface="Arial" panose="020B0604020202020204" pitchFamily="34" charset="0"/>
              <a:ea typeface="MuseumClassic Bold" panose="0202060302010102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907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AEA87D-CD6C-49F0-9969-36753D7D820D}"/>
              </a:ext>
            </a:extLst>
          </p:cNvPr>
          <p:cNvSpPr txBox="1"/>
          <p:nvPr/>
        </p:nvSpPr>
        <p:spPr>
          <a:xfrm>
            <a:off x="4266257" y="2939534"/>
            <a:ext cx="34948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>
                <a:solidFill>
                  <a:schemeClr val="bg1">
                    <a:lumMod val="9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Arial" panose="020B0604020202020204" pitchFamily="34" charset="0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00398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0"/>
            <a:ext cx="12192000" cy="154496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3EC71-DDA1-49FD-8B5B-D95A56E89BD0}"/>
              </a:ext>
            </a:extLst>
          </p:cNvPr>
          <p:cNvSpPr txBox="1"/>
          <p:nvPr/>
        </p:nvSpPr>
        <p:spPr>
          <a:xfrm>
            <a:off x="429498" y="418637"/>
            <a:ext cx="3830216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800" b="1">
                <a:solidFill>
                  <a:schemeClr val="bg1"/>
                </a:solidFill>
                <a:ea typeface="맑은 고딕"/>
                <a:cs typeface="Arial"/>
              </a:rPr>
              <a:t>FOR WHOM ?</a:t>
            </a:r>
            <a:endParaRPr lang="ko-KR">
              <a:solidFill>
                <a:schemeClr val="bg1"/>
              </a:solidFill>
              <a:ea typeface="맑은 고딕"/>
              <a:cs typeface="Calibri"/>
            </a:endParaRPr>
          </a:p>
        </p:txBody>
      </p:sp>
      <p:pic>
        <p:nvPicPr>
          <p:cNvPr id="8" name="그림 8" descr="도표이(가) 표시된 사진&#10;&#10;자동 생성된 설명">
            <a:extLst>
              <a:ext uri="{FF2B5EF4-FFF2-40B4-BE49-F238E27FC236}">
                <a16:creationId xmlns:a16="http://schemas.microsoft.com/office/drawing/2014/main" id="{9E140810-F610-C7A6-4A22-D5D720DF2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1179" y="2399406"/>
            <a:ext cx="4898231" cy="3450621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F8746D1D-E8F8-608D-CA30-7E53175EBB67}"/>
              </a:ext>
            </a:extLst>
          </p:cNvPr>
          <p:cNvGrpSpPr/>
          <p:nvPr/>
        </p:nvGrpSpPr>
        <p:grpSpPr>
          <a:xfrm>
            <a:off x="11411214" y="110981"/>
            <a:ext cx="684186" cy="407615"/>
            <a:chOff x="2682613" y="1796564"/>
            <a:chExt cx="1559304" cy="928981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950F71D-1C61-70B6-46F8-77933AFBA4B4}"/>
                </a:ext>
              </a:extLst>
            </p:cNvPr>
            <p:cNvSpPr/>
            <p:nvPr/>
          </p:nvSpPr>
          <p:spPr>
            <a:xfrm>
              <a:off x="3140702" y="1860065"/>
              <a:ext cx="653708" cy="80198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8EA10AEF-FEDA-D0F4-25EF-86B2D5046383}"/>
                </a:ext>
              </a:extLst>
            </p:cNvPr>
            <p:cNvSpPr/>
            <p:nvPr/>
          </p:nvSpPr>
          <p:spPr>
            <a:xfrm>
              <a:off x="2682613" y="1796564"/>
              <a:ext cx="1559304" cy="928981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7B4417-489F-AF91-9E7C-C200261F29EA}"/>
              </a:ext>
            </a:extLst>
          </p:cNvPr>
          <p:cNvSpPr/>
          <p:nvPr/>
        </p:nvSpPr>
        <p:spPr>
          <a:xfrm>
            <a:off x="11649861" y="643147"/>
            <a:ext cx="201125" cy="7450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9" name="그림 11" descr="벽, 실내, 옷이(가) 표시된 사진&#10;&#10;자동 생성된 설명">
            <a:extLst>
              <a:ext uri="{FF2B5EF4-FFF2-40B4-BE49-F238E27FC236}">
                <a16:creationId xmlns:a16="http://schemas.microsoft.com/office/drawing/2014/main" id="{72683F4A-DA9E-7D74-50D0-A833ECE6E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74" y="2766004"/>
            <a:ext cx="5047720" cy="2798397"/>
          </a:xfrm>
          <a:prstGeom prst="rect">
            <a:avLst/>
          </a:prstGeom>
        </p:spPr>
      </p:pic>
      <p:pic>
        <p:nvPicPr>
          <p:cNvPr id="3" name="그림 5" descr="스케이팅, 사람이(가) 표시된 사진&#10;&#10;자동 생성된 설명">
            <a:extLst>
              <a:ext uri="{FF2B5EF4-FFF2-40B4-BE49-F238E27FC236}">
                <a16:creationId xmlns:a16="http://schemas.microsoft.com/office/drawing/2014/main" id="{AF8A8E52-422D-C0CE-8906-4299DA4E2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2983" y="2095788"/>
            <a:ext cx="4425950" cy="406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399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-6217"/>
            <a:ext cx="12192000" cy="92981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3EC71-DDA1-49FD-8B5B-D95A56E89BD0}"/>
              </a:ext>
            </a:extLst>
          </p:cNvPr>
          <p:cNvSpPr txBox="1"/>
          <p:nvPr/>
        </p:nvSpPr>
        <p:spPr>
          <a:xfrm>
            <a:off x="254255" y="185320"/>
            <a:ext cx="10989162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>
                <a:solidFill>
                  <a:schemeClr val="bg1"/>
                </a:solidFill>
                <a:ea typeface="나눔스퀘어_ac"/>
                <a:cs typeface="Arial"/>
              </a:rPr>
              <a:t>ACC(</a:t>
            </a:r>
            <a:r>
              <a:rPr lang="en-US" altLang="ko-KR" sz="4000">
                <a:solidFill>
                  <a:schemeClr val="bg1"/>
                </a:solidFill>
                <a:ea typeface="+mn-lt"/>
                <a:cs typeface="+mn-lt"/>
              </a:rPr>
              <a:t>Augmentative</a:t>
            </a:r>
            <a:r>
              <a:rPr lang="ko-KR" sz="4000">
                <a:solidFill>
                  <a:schemeClr val="bg1"/>
                </a:solidFill>
                <a:ea typeface="+mn-lt"/>
                <a:cs typeface="+mn-lt"/>
              </a:rPr>
              <a:t> and </a:t>
            </a:r>
            <a:r>
              <a:rPr lang="ko-KR" sz="4000" err="1">
                <a:solidFill>
                  <a:schemeClr val="bg1"/>
                </a:solidFill>
                <a:ea typeface="+mn-lt"/>
                <a:cs typeface="+mn-lt"/>
              </a:rPr>
              <a:t>Alternative</a:t>
            </a:r>
            <a:r>
              <a:rPr lang="ko-KR" sz="40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o-KR" sz="4000" err="1">
                <a:solidFill>
                  <a:schemeClr val="bg1"/>
                </a:solidFill>
                <a:ea typeface="+mn-lt"/>
                <a:cs typeface="+mn-lt"/>
              </a:rPr>
              <a:t>Communication</a:t>
            </a:r>
            <a:r>
              <a:rPr lang="en-US" altLang="ko-KR" sz="400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o-KR" sz="4000" err="1">
              <a:solidFill>
                <a:schemeClr val="bg1"/>
              </a:solidFill>
              <a:ea typeface="맑은 고딕"/>
              <a:cs typeface="Calibri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6516052"/>
            <a:ext cx="12192000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BAE2C9-7F71-451E-8A69-6DF8ACF672D7}"/>
              </a:ext>
            </a:extLst>
          </p:cNvPr>
          <p:cNvSpPr txBox="1"/>
          <p:nvPr/>
        </p:nvSpPr>
        <p:spPr>
          <a:xfrm>
            <a:off x="9408368" y="6546830"/>
            <a:ext cx="28724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sz="160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54255" y="1441018"/>
            <a:ext cx="11464462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sz="2400" dirty="0">
                <a:ea typeface="+mn-lt"/>
                <a:cs typeface="+mn-lt"/>
              </a:rPr>
              <a:t>언어 표현에 장애를 </a:t>
            </a:r>
            <a:r>
              <a:rPr lang="ko-KR" altLang="en-US" sz="2400" dirty="0">
                <a:ea typeface="+mn-lt"/>
                <a:cs typeface="+mn-lt"/>
              </a:rPr>
              <a:t>보이는</a:t>
            </a:r>
            <a:r>
              <a:rPr lang="ko-KR" sz="2400" dirty="0">
                <a:ea typeface="+mn-lt"/>
                <a:cs typeface="+mn-lt"/>
              </a:rPr>
              <a:t> 사람들의 의사소통</a:t>
            </a:r>
            <a:r>
              <a:rPr lang="ko-KR" altLang="en-US" sz="2400" dirty="0">
                <a:ea typeface="+mn-lt"/>
                <a:cs typeface="+mn-lt"/>
              </a:rPr>
              <a:t> </a:t>
            </a:r>
            <a:r>
              <a:rPr lang="ko-KR" sz="2400" dirty="0">
                <a:ea typeface="+mn-lt"/>
                <a:cs typeface="+mn-lt"/>
              </a:rPr>
              <a:t>능력을 향상 시켜주는 기술</a:t>
            </a:r>
            <a:endParaRPr lang="ko-KR" sz="2400" dirty="0">
              <a:ea typeface="맑은 고딕"/>
              <a:cs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369DBA-35DB-FBC9-FAF1-91518462A100}"/>
              </a:ext>
            </a:extLst>
          </p:cNvPr>
          <p:cNvSpPr txBox="1"/>
          <p:nvPr/>
        </p:nvSpPr>
        <p:spPr>
          <a:xfrm>
            <a:off x="1517352" y="2466613"/>
            <a:ext cx="9157296" cy="26108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ea typeface="맑은 고딕"/>
                <a:cs typeface="+mn-lt"/>
              </a:rPr>
              <a:t>      Incorporate some options For ALS</a:t>
            </a:r>
          </a:p>
          <a:p>
            <a:pPr marL="342900" indent="-342900">
              <a:lnSpc>
                <a:spcPct val="150000"/>
              </a:lnSpc>
              <a:buFont typeface="Wingdings"/>
              <a:buChar char="Ø"/>
            </a:pPr>
            <a:r>
              <a:rPr lang="en-US" sz="2800" dirty="0">
                <a:ea typeface="맑은 고딕"/>
                <a:cs typeface="Calibri"/>
              </a:rPr>
              <a:t> Dynamic</a:t>
            </a:r>
            <a:r>
              <a:rPr lang="ko-KR" sz="2800" dirty="0">
                <a:ea typeface="맑은 고딕"/>
                <a:cs typeface="Calibri"/>
              </a:rPr>
              <a:t> </a:t>
            </a:r>
            <a:r>
              <a:rPr lang="en-US" sz="2800" dirty="0">
                <a:ea typeface="맑은 고딕"/>
                <a:cs typeface="Calibri"/>
              </a:rPr>
              <a:t>touch</a:t>
            </a:r>
            <a:r>
              <a:rPr lang="ko-KR" sz="2800" dirty="0">
                <a:ea typeface="맑은 고딕"/>
                <a:cs typeface="Calibri"/>
              </a:rPr>
              <a:t> </a:t>
            </a:r>
            <a:r>
              <a:rPr lang="en-US" sz="2800" dirty="0">
                <a:ea typeface="맑은 고딕"/>
                <a:cs typeface="Calibri"/>
              </a:rPr>
              <a:t>screens</a:t>
            </a:r>
            <a:endParaRPr lang="ko-KR" sz="2800" dirty="0">
              <a:ea typeface="맑은 고딕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Wingdings"/>
              <a:buChar char="Ø"/>
            </a:pPr>
            <a:r>
              <a:rPr lang="en-US" sz="2800" dirty="0">
                <a:ea typeface="맑은 고딕"/>
                <a:cs typeface="Calibri"/>
              </a:rPr>
              <a:t> Head-tracking</a:t>
            </a:r>
            <a:r>
              <a:rPr lang="ko-KR" sz="2800" dirty="0">
                <a:ea typeface="맑은 고딕"/>
                <a:cs typeface="Calibri"/>
              </a:rPr>
              <a:t> </a:t>
            </a:r>
            <a:r>
              <a:rPr lang="en-US" sz="2800" dirty="0">
                <a:ea typeface="맑은 고딕"/>
                <a:cs typeface="Calibri"/>
              </a:rPr>
              <a:t>technology</a:t>
            </a:r>
            <a:endParaRPr lang="ko-KR" sz="2800" dirty="0">
              <a:ea typeface="맑은 고딕"/>
              <a:cs typeface="Calibri"/>
            </a:endParaRPr>
          </a:p>
          <a:p>
            <a:pPr marL="342900" indent="-342900">
              <a:lnSpc>
                <a:spcPct val="150000"/>
              </a:lnSpc>
              <a:buFont typeface="Wingdings"/>
              <a:buChar char="Ø"/>
            </a:pPr>
            <a:r>
              <a:rPr lang="en-US" sz="2800" dirty="0">
                <a:ea typeface="맑은 고딕"/>
                <a:cs typeface="Calibri"/>
              </a:rPr>
              <a:t> Eye-tracking</a:t>
            </a:r>
            <a:r>
              <a:rPr lang="ko-KR" sz="2800" dirty="0">
                <a:ea typeface="맑은 고딕"/>
                <a:cs typeface="Calibri"/>
              </a:rPr>
              <a:t> </a:t>
            </a:r>
            <a:r>
              <a:rPr lang="en-US" sz="2800" dirty="0">
                <a:ea typeface="맑은 고딕"/>
                <a:cs typeface="Calibri"/>
              </a:rPr>
              <a:t>technology </a:t>
            </a:r>
            <a:endParaRPr lang="ko-KR" sz="2800" dirty="0">
              <a:ea typeface="맑은 고딕"/>
              <a:cs typeface="Calibri" panose="020F0502020204030204"/>
            </a:endParaRPr>
          </a:p>
        </p:txBody>
      </p:sp>
      <p:pic>
        <p:nvPicPr>
          <p:cNvPr id="3" name="그래픽 5" descr="엄지척 기호 단색으로 채워진">
            <a:extLst>
              <a:ext uri="{FF2B5EF4-FFF2-40B4-BE49-F238E27FC236}">
                <a16:creationId xmlns:a16="http://schemas.microsoft.com/office/drawing/2014/main" id="{5C3AD63D-6BCA-C896-4C7B-B09A803777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735368" y="4469972"/>
            <a:ext cx="607484" cy="6074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DF5A1E-F6F4-9402-D6D1-CB0C903304D5}"/>
              </a:ext>
            </a:extLst>
          </p:cNvPr>
          <p:cNvSpPr txBox="1"/>
          <p:nvPr/>
        </p:nvSpPr>
        <p:spPr>
          <a:xfrm>
            <a:off x="167309" y="6503613"/>
            <a:ext cx="112071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Cambria"/>
                <a:ea typeface="+mn-lt"/>
                <a:cs typeface="+mn-lt"/>
              </a:rPr>
              <a:t>David</a:t>
            </a:r>
            <a:r>
              <a:rPr lang="ko-KR" dirty="0">
                <a:solidFill>
                  <a:schemeClr val="bg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Cambria"/>
                <a:ea typeface="+mn-lt"/>
                <a:cs typeface="+mn-lt"/>
              </a:rPr>
              <a:t>Beukelman, Susan</a:t>
            </a:r>
            <a:r>
              <a:rPr lang="ko-KR" dirty="0">
                <a:solidFill>
                  <a:schemeClr val="bg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Cambria"/>
                <a:ea typeface="+mn-lt"/>
                <a:cs typeface="+mn-lt"/>
              </a:rPr>
              <a:t>Fager, Amy</a:t>
            </a:r>
            <a:r>
              <a:rPr lang="ko-KR" dirty="0">
                <a:solidFill>
                  <a:schemeClr val="bg1"/>
                </a:solidFill>
                <a:latin typeface="Cambria"/>
                <a:ea typeface="+mn-lt"/>
                <a:cs typeface="+mn-lt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Cambria"/>
                <a:ea typeface="+mn-lt"/>
                <a:cs typeface="+mn-lt"/>
              </a:rPr>
              <a:t>Nordness : </a:t>
            </a:r>
            <a:r>
              <a:rPr lang="en-US" sz="1600" dirty="0">
                <a:solidFill>
                  <a:schemeClr val="bg1"/>
                </a:solidFill>
                <a:latin typeface="Cambria"/>
                <a:ea typeface="Cambria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Communication Support for People with ALS</a:t>
            </a:r>
            <a:r>
              <a:rPr lang="en-US" sz="1600" dirty="0">
                <a:solidFill>
                  <a:schemeClr val="bg1"/>
                </a:solidFill>
                <a:latin typeface="Cambria"/>
                <a:ea typeface="Cambria"/>
                <a:cs typeface="+mn-lt"/>
              </a:rPr>
              <a:t>.2011</a:t>
            </a:r>
            <a:endParaRPr lang="ko-KR" altLang="en-US" sz="1600" dirty="0">
              <a:solidFill>
                <a:schemeClr val="bg1"/>
              </a:solidFill>
              <a:ea typeface="+mn-lt"/>
              <a:cs typeface="+mn-lt"/>
              <a:hlinkClick r:id="" action="ppaction://noaction">
                <a:extLst>
                  <a:ext uri="{A12FA001-AC4F-418D-AE19-62706E023703}">
                    <ahyp:hlinkClr xmlns:ahyp="http://schemas.microsoft.com/office/drawing/2018/hyperlinkcolor" xmlns="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380776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-6217"/>
            <a:ext cx="12192000" cy="92981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3EC71-DDA1-49FD-8B5B-D95A56E89BD0}"/>
              </a:ext>
            </a:extLst>
          </p:cNvPr>
          <p:cNvSpPr txBox="1"/>
          <p:nvPr/>
        </p:nvSpPr>
        <p:spPr>
          <a:xfrm>
            <a:off x="164608" y="129291"/>
            <a:ext cx="3154838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 dirty="0" err="1">
                <a:solidFill>
                  <a:schemeClr val="bg1"/>
                </a:solidFill>
                <a:ea typeface="맑은 고딕"/>
                <a:cs typeface="Arial"/>
              </a:rPr>
              <a:t>Look</a:t>
            </a:r>
            <a:r>
              <a:rPr lang="ko-KR" altLang="en-US" sz="4000" b="1" dirty="0">
                <a:solidFill>
                  <a:schemeClr val="bg1"/>
                </a:solidFill>
                <a:ea typeface="맑은 고딕"/>
                <a:cs typeface="Arial"/>
              </a:rPr>
              <a:t> </a:t>
            </a:r>
            <a:r>
              <a:rPr lang="ko-KR" altLang="en-US" sz="4000" b="1" dirty="0" err="1">
                <a:solidFill>
                  <a:schemeClr val="bg1"/>
                </a:solidFill>
                <a:ea typeface="맑은 고딕"/>
                <a:cs typeface="Arial"/>
              </a:rPr>
              <a:t>to</a:t>
            </a:r>
            <a:r>
              <a:rPr lang="ko-KR" altLang="en-US" sz="4000" b="1" dirty="0">
                <a:solidFill>
                  <a:schemeClr val="bg1"/>
                </a:solidFill>
                <a:ea typeface="맑은 고딕"/>
                <a:cs typeface="Arial"/>
              </a:rPr>
              <a:t> </a:t>
            </a:r>
            <a:r>
              <a:rPr lang="ko-KR" altLang="en-US" sz="4000" b="1" dirty="0" err="1">
                <a:solidFill>
                  <a:schemeClr val="bg1"/>
                </a:solidFill>
                <a:ea typeface="맑은 고딕"/>
                <a:cs typeface="Arial"/>
              </a:rPr>
              <a:t>Speak</a:t>
            </a:r>
            <a:endParaRPr lang="ko-KR" dirty="0" err="1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6516052"/>
            <a:ext cx="12192000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BAE2C9-7F71-451E-8A69-6DF8ACF672D7}"/>
              </a:ext>
            </a:extLst>
          </p:cNvPr>
          <p:cNvSpPr txBox="1"/>
          <p:nvPr/>
        </p:nvSpPr>
        <p:spPr>
          <a:xfrm>
            <a:off x="9408368" y="6546830"/>
            <a:ext cx="28724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sz="160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23A9D3-BABF-5190-4203-8DB63A215D77}"/>
              </a:ext>
            </a:extLst>
          </p:cNvPr>
          <p:cNvSpPr txBox="1"/>
          <p:nvPr/>
        </p:nvSpPr>
        <p:spPr>
          <a:xfrm>
            <a:off x="146143" y="6524780"/>
            <a:ext cx="11207128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  <a:latin typeface="Cambria"/>
                <a:ea typeface="+mn-lt"/>
                <a:cs typeface="+mn-lt"/>
              </a:rPr>
              <a:t>Look to Speak, AI experiment, Google</a:t>
            </a:r>
            <a:endParaRPr lang="ko-KR" dirty="0">
              <a:solidFill>
                <a:schemeClr val="bg1"/>
              </a:solidFill>
              <a:latin typeface="Cambria"/>
              <a:ea typeface="맑은 고딕"/>
              <a:cs typeface="Calibri"/>
            </a:endParaRPr>
          </a:p>
        </p:txBody>
      </p:sp>
      <p:pic>
        <p:nvPicPr>
          <p:cNvPr id="3" name="화면 기록 2023-04-30 12.58.41.mov">
            <a:hlinkClick r:id="" action="ppaction://media"/>
            <a:extLst>
              <a:ext uri="{FF2B5EF4-FFF2-40B4-BE49-F238E27FC236}">
                <a16:creationId xmlns:a16="http://schemas.microsoft.com/office/drawing/2014/main" id="{25C795B3-9162-7B09-F5C8-2A6C123437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9588" y="1516113"/>
            <a:ext cx="7922476" cy="440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0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-6217"/>
            <a:ext cx="12192000" cy="92981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3EC71-DDA1-49FD-8B5B-D95A56E89BD0}"/>
              </a:ext>
            </a:extLst>
          </p:cNvPr>
          <p:cNvSpPr txBox="1"/>
          <p:nvPr/>
        </p:nvSpPr>
        <p:spPr>
          <a:xfrm>
            <a:off x="164608" y="129291"/>
            <a:ext cx="3154838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 dirty="0" err="1">
                <a:solidFill>
                  <a:schemeClr val="bg1"/>
                </a:solidFill>
                <a:ea typeface="맑은 고딕"/>
                <a:cs typeface="Arial"/>
              </a:rPr>
              <a:t>Look</a:t>
            </a:r>
            <a:r>
              <a:rPr lang="ko-KR" altLang="en-US" sz="4000" b="1" dirty="0">
                <a:solidFill>
                  <a:schemeClr val="bg1"/>
                </a:solidFill>
                <a:ea typeface="맑은 고딕"/>
                <a:cs typeface="Arial"/>
              </a:rPr>
              <a:t> </a:t>
            </a:r>
            <a:r>
              <a:rPr lang="ko-KR" altLang="en-US" sz="4000" b="1" dirty="0" err="1">
                <a:solidFill>
                  <a:schemeClr val="bg1"/>
                </a:solidFill>
                <a:ea typeface="맑은 고딕"/>
                <a:cs typeface="Arial"/>
              </a:rPr>
              <a:t>to</a:t>
            </a:r>
            <a:r>
              <a:rPr lang="ko-KR" altLang="en-US" sz="4000" b="1" dirty="0">
                <a:solidFill>
                  <a:schemeClr val="bg1"/>
                </a:solidFill>
                <a:ea typeface="맑은 고딕"/>
                <a:cs typeface="Arial"/>
              </a:rPr>
              <a:t> </a:t>
            </a:r>
            <a:r>
              <a:rPr lang="ko-KR" altLang="en-US" sz="4000" b="1" dirty="0" err="1">
                <a:solidFill>
                  <a:schemeClr val="bg1"/>
                </a:solidFill>
                <a:ea typeface="맑은 고딕"/>
                <a:cs typeface="Arial"/>
              </a:rPr>
              <a:t>Speak</a:t>
            </a:r>
            <a:endParaRPr lang="ko-KR" dirty="0" err="1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6516052"/>
            <a:ext cx="12192000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BAE2C9-7F71-451E-8A69-6DF8ACF672D7}"/>
              </a:ext>
            </a:extLst>
          </p:cNvPr>
          <p:cNvSpPr txBox="1"/>
          <p:nvPr/>
        </p:nvSpPr>
        <p:spPr>
          <a:xfrm>
            <a:off x="9408368" y="6546830"/>
            <a:ext cx="28724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sz="160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pic>
        <p:nvPicPr>
          <p:cNvPr id="6" name="그림 8">
            <a:extLst>
              <a:ext uri="{FF2B5EF4-FFF2-40B4-BE49-F238E27FC236}">
                <a16:creationId xmlns:a16="http://schemas.microsoft.com/office/drawing/2014/main" id="{DDA1AE99-2B8C-19C2-BF66-DC8A1DFC4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442" y="2468904"/>
            <a:ext cx="4986791" cy="25018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1A6067-A648-533A-3BC9-2BA7DF39BAC8}"/>
              </a:ext>
            </a:extLst>
          </p:cNvPr>
          <p:cNvSpPr txBox="1"/>
          <p:nvPr/>
        </p:nvSpPr>
        <p:spPr>
          <a:xfrm>
            <a:off x="5973146" y="2298216"/>
            <a:ext cx="5885365" cy="33590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latin typeface="Constantia"/>
                <a:ea typeface="맑은 고딕"/>
                <a:cs typeface="Calibri"/>
              </a:rPr>
              <a:t>Response</a:t>
            </a:r>
            <a:r>
              <a:rPr lang="ko-KR" altLang="en-US" sz="2400" dirty="0">
                <a:latin typeface="Constantia"/>
                <a:ea typeface="맑은 고딕"/>
                <a:cs typeface="Calibri"/>
              </a:rPr>
              <a:t> </a:t>
            </a:r>
            <a:r>
              <a:rPr lang="ko-KR" altLang="en-US" sz="2400" dirty="0" err="1">
                <a:latin typeface="Constantia"/>
                <a:ea typeface="맑은 고딕"/>
                <a:cs typeface="Calibri"/>
              </a:rPr>
              <a:t>Data를</a:t>
            </a:r>
            <a:r>
              <a:rPr lang="ko-KR" altLang="en-US" sz="2400" dirty="0">
                <a:latin typeface="Constantia"/>
                <a:ea typeface="맑은 고딕"/>
                <a:cs typeface="Calibri"/>
              </a:rPr>
              <a:t> </a:t>
            </a:r>
            <a:r>
              <a:rPr lang="ko-KR" altLang="en-US" sz="2400" dirty="0">
                <a:solidFill>
                  <a:srgbClr val="FF0000"/>
                </a:solidFill>
                <a:latin typeface="Constantia"/>
                <a:ea typeface="맑은 고딕"/>
                <a:cs typeface="Calibri"/>
              </a:rPr>
              <a:t>직접</a:t>
            </a:r>
            <a:r>
              <a:rPr lang="ko-KR" altLang="en-US" sz="2400" dirty="0">
                <a:latin typeface="Constantia"/>
                <a:ea typeface="맑은 고딕"/>
                <a:cs typeface="Calibri"/>
              </a:rPr>
              <a:t> 집어 넣어야 한다.</a:t>
            </a:r>
            <a:endParaRPr lang="en-US" altLang="ko-KR" sz="2400" dirty="0">
              <a:latin typeface="Constantia"/>
              <a:ea typeface="맑은 고딕"/>
              <a:cs typeface="Calibri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2400" dirty="0">
              <a:latin typeface="Constantia"/>
              <a:ea typeface="맑은 고딕"/>
              <a:cs typeface="Calibri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ko-KR" altLang="en-US" sz="2400" dirty="0">
                <a:latin typeface="Constantia"/>
                <a:ea typeface="맑은 고딕"/>
                <a:cs typeface="Calibri"/>
              </a:rPr>
              <a:t>Data </a:t>
            </a:r>
            <a:r>
              <a:rPr lang="ko-KR" altLang="en-US" sz="2400" dirty="0" err="1">
                <a:latin typeface="Constantia"/>
                <a:ea typeface="맑은 고딕"/>
                <a:cs typeface="Calibri"/>
              </a:rPr>
              <a:t>Set이</a:t>
            </a:r>
            <a:r>
              <a:rPr lang="ko-KR" altLang="en-US" sz="2400" dirty="0">
                <a:latin typeface="Constantia"/>
                <a:ea typeface="맑은 고딕"/>
                <a:cs typeface="Calibri"/>
              </a:rPr>
              <a:t> 쌓이면 쌓일수록 원하는 </a:t>
            </a:r>
            <a:r>
              <a:rPr lang="ko-KR" altLang="en-US" sz="2400" dirty="0" err="1">
                <a:latin typeface="Constantia"/>
                <a:ea typeface="맑은 고딕"/>
                <a:cs typeface="Calibri"/>
              </a:rPr>
              <a:t>Response에</a:t>
            </a:r>
            <a:r>
              <a:rPr lang="ko-KR" altLang="en-US" sz="2400" dirty="0">
                <a:latin typeface="Constantia"/>
                <a:ea typeface="맑은 고딕"/>
                <a:cs typeface="Calibri"/>
              </a:rPr>
              <a:t> 도달하기에 </a:t>
            </a:r>
            <a:r>
              <a:rPr lang="ko-KR" altLang="en-US" sz="2400" dirty="0">
                <a:solidFill>
                  <a:srgbClr val="FF0000"/>
                </a:solidFill>
                <a:latin typeface="Constantia"/>
                <a:ea typeface="맑은 고딕"/>
                <a:cs typeface="Calibri"/>
              </a:rPr>
              <a:t>수많은 과정이 </a:t>
            </a:r>
            <a:r>
              <a:rPr lang="ko-KR" altLang="en-US" sz="2400" dirty="0">
                <a:latin typeface="Constantia"/>
                <a:ea typeface="맑은 고딕"/>
                <a:cs typeface="Calibri"/>
              </a:rPr>
              <a:t>필요하다.</a:t>
            </a:r>
            <a:endParaRPr lang="ko-KR" altLang="ko-Kore-KR" sz="2400" dirty="0">
              <a:cs typeface="Calibri" panose="020F0502020204030204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ko-KR" sz="2400" dirty="0"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397056-6B4E-7AC1-FA53-E8D88ACA375C}"/>
              </a:ext>
            </a:extLst>
          </p:cNvPr>
          <p:cNvSpPr txBox="1"/>
          <p:nvPr/>
        </p:nvSpPr>
        <p:spPr>
          <a:xfrm>
            <a:off x="146143" y="6524780"/>
            <a:ext cx="11207128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  <a:latin typeface="Cambria"/>
                <a:ea typeface="+mn-lt"/>
                <a:cs typeface="+mn-lt"/>
              </a:rPr>
              <a:t>Look to Speak, AI experiment, Google</a:t>
            </a:r>
            <a:endParaRPr lang="ko-KR" dirty="0">
              <a:solidFill>
                <a:schemeClr val="bg1"/>
              </a:solidFill>
              <a:latin typeface="Cambria"/>
              <a:ea typeface="맑은 고딕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60327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-6217"/>
            <a:ext cx="12192000" cy="92981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3EC71-DDA1-49FD-8B5B-D95A56E89BD0}"/>
              </a:ext>
            </a:extLst>
          </p:cNvPr>
          <p:cNvSpPr txBox="1"/>
          <p:nvPr/>
        </p:nvSpPr>
        <p:spPr>
          <a:xfrm>
            <a:off x="164608" y="129291"/>
            <a:ext cx="3429529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 dirty="0" err="1">
                <a:solidFill>
                  <a:schemeClr val="bg1"/>
                </a:solidFill>
                <a:ea typeface="맑은 고딕"/>
                <a:cs typeface="Arial"/>
              </a:rPr>
              <a:t>A</a:t>
            </a:r>
            <a:r>
              <a:rPr lang="ko-KR" altLang="en-US" sz="4000" b="1" dirty="0">
                <a:solidFill>
                  <a:schemeClr val="bg1"/>
                </a:solidFill>
                <a:ea typeface="맑은 고딕"/>
                <a:cs typeface="Arial"/>
              </a:rPr>
              <a:t>    - TRACKING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6516052"/>
            <a:ext cx="12192000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BAE2C9-7F71-451E-8A69-6DF8ACF672D7}"/>
              </a:ext>
            </a:extLst>
          </p:cNvPr>
          <p:cNvSpPr txBox="1"/>
          <p:nvPr/>
        </p:nvSpPr>
        <p:spPr>
          <a:xfrm>
            <a:off x="9408368" y="6546830"/>
            <a:ext cx="28724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sz="160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C095E84-6858-241C-D6B2-57EFE044616B}"/>
              </a:ext>
            </a:extLst>
          </p:cNvPr>
          <p:cNvGrpSpPr/>
          <p:nvPr/>
        </p:nvGrpSpPr>
        <p:grpSpPr>
          <a:xfrm>
            <a:off x="597699" y="134977"/>
            <a:ext cx="299890" cy="608457"/>
            <a:chOff x="4714613" y="1881230"/>
            <a:chExt cx="2130804" cy="3095540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18298D3-6A99-2EDE-1F57-EA92A98FF9B3}"/>
                </a:ext>
              </a:extLst>
            </p:cNvPr>
            <p:cNvSpPr/>
            <p:nvPr/>
          </p:nvSpPr>
          <p:spPr>
            <a:xfrm>
              <a:off x="5340596" y="1951189"/>
              <a:ext cx="893298" cy="8835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A76285F3-5077-B2D9-6172-E51812E4CDEC}"/>
                </a:ext>
              </a:extLst>
            </p:cNvPr>
            <p:cNvSpPr/>
            <p:nvPr/>
          </p:nvSpPr>
          <p:spPr>
            <a:xfrm>
              <a:off x="4714613" y="1881230"/>
              <a:ext cx="2130804" cy="1023457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AABB4D9-BC36-25BC-DC3D-9B4D4EF4461C}"/>
                </a:ext>
              </a:extLst>
            </p:cNvPr>
            <p:cNvSpPr/>
            <p:nvPr/>
          </p:nvSpPr>
          <p:spPr>
            <a:xfrm>
              <a:off x="5466825" y="3106022"/>
              <a:ext cx="626378" cy="18707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0207E268-1F32-F558-B405-722CFB4DAC96}"/>
              </a:ext>
            </a:extLst>
          </p:cNvPr>
          <p:cNvGrpSpPr/>
          <p:nvPr/>
        </p:nvGrpSpPr>
        <p:grpSpPr>
          <a:xfrm>
            <a:off x="825714" y="1739664"/>
            <a:ext cx="10381522" cy="3939256"/>
            <a:chOff x="825714" y="1739664"/>
            <a:chExt cx="10381522" cy="3939256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516195B-A435-35D9-E1D9-81F053F4CD22}"/>
                </a:ext>
              </a:extLst>
            </p:cNvPr>
            <p:cNvGrpSpPr/>
            <p:nvPr/>
          </p:nvGrpSpPr>
          <p:grpSpPr>
            <a:xfrm>
              <a:off x="825714" y="2687562"/>
              <a:ext cx="2144967" cy="2138365"/>
              <a:chOff x="1577130" y="2274812"/>
              <a:chExt cx="2144967" cy="2138365"/>
            </a:xfrm>
          </p:grpSpPr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3E044E53-B251-8105-CC6D-F2BB78A54CC9}"/>
                  </a:ext>
                </a:extLst>
              </p:cNvPr>
              <p:cNvGrpSpPr/>
              <p:nvPr/>
            </p:nvGrpSpPr>
            <p:grpSpPr>
              <a:xfrm>
                <a:off x="1577130" y="2274812"/>
                <a:ext cx="2144967" cy="1872148"/>
                <a:chOff x="1577130" y="2274812"/>
                <a:chExt cx="5423552" cy="4733730"/>
              </a:xfrm>
            </p:grpSpPr>
            <p:grpSp>
              <p:nvGrpSpPr>
                <p:cNvPr id="46" name="그룹 45">
                  <a:extLst>
                    <a:ext uri="{FF2B5EF4-FFF2-40B4-BE49-F238E27FC236}">
                      <a16:creationId xmlns:a16="http://schemas.microsoft.com/office/drawing/2014/main" id="{C1E9A0DB-E700-F9E2-0B75-E03D31D4937A}"/>
                    </a:ext>
                  </a:extLst>
                </p:cNvPr>
                <p:cNvGrpSpPr/>
                <p:nvPr/>
              </p:nvGrpSpPr>
              <p:grpSpPr>
                <a:xfrm>
                  <a:off x="1577130" y="2274812"/>
                  <a:ext cx="4733730" cy="4733730"/>
                  <a:chOff x="1577130" y="2274812"/>
                  <a:chExt cx="4733730" cy="4733730"/>
                </a:xfrm>
              </p:grpSpPr>
              <p:pic>
                <p:nvPicPr>
                  <p:cNvPr id="50" name="그래픽 32" descr="기어 헤드 단색으로 채워진">
                    <a:extLst>
                      <a:ext uri="{FF2B5EF4-FFF2-40B4-BE49-F238E27FC236}">
                        <a16:creationId xmlns:a16="http://schemas.microsoft.com/office/drawing/2014/main" id="{200ED382-E1FD-F98B-0CBF-45DBCF62CA6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xmlns="" r:embed="rId3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577130" y="2274812"/>
                    <a:ext cx="4733730" cy="4733730"/>
                  </a:xfrm>
                  <a:prstGeom prst="rect">
                    <a:avLst/>
                  </a:prstGeom>
                </p:spPr>
              </p:pic>
              <p:sp>
                <p:nvSpPr>
                  <p:cNvPr id="51" name="타원 50">
                    <a:extLst>
                      <a:ext uri="{FF2B5EF4-FFF2-40B4-BE49-F238E27FC236}">
                        <a16:creationId xmlns:a16="http://schemas.microsoft.com/office/drawing/2014/main" id="{D6305B9D-63B7-E9E5-ADB6-9A444E91D307}"/>
                      </a:ext>
                    </a:extLst>
                  </p:cNvPr>
                  <p:cNvSpPr/>
                  <p:nvPr/>
                </p:nvSpPr>
                <p:spPr>
                  <a:xfrm>
                    <a:off x="3211470" y="2739474"/>
                    <a:ext cx="1333850" cy="130029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2" name="타원 51">
                    <a:extLst>
                      <a:ext uri="{FF2B5EF4-FFF2-40B4-BE49-F238E27FC236}">
                        <a16:creationId xmlns:a16="http://schemas.microsoft.com/office/drawing/2014/main" id="{272776AC-2FE0-F87B-5977-D77A28104E86}"/>
                      </a:ext>
                    </a:extLst>
                  </p:cNvPr>
                  <p:cNvSpPr/>
                  <p:nvPr/>
                </p:nvSpPr>
                <p:spPr>
                  <a:xfrm>
                    <a:off x="2610145" y="3739162"/>
                    <a:ext cx="1333850" cy="130029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47" name="사각형: 둥근 모서리 46">
                  <a:extLst>
                    <a:ext uri="{FF2B5EF4-FFF2-40B4-BE49-F238E27FC236}">
                      <a16:creationId xmlns:a16="http://schemas.microsoft.com/office/drawing/2014/main" id="{126EB9EB-D322-65D3-ADA2-BD58A0CE74A3}"/>
                    </a:ext>
                  </a:extLst>
                </p:cNvPr>
                <p:cNvSpPr/>
                <p:nvPr/>
              </p:nvSpPr>
              <p:spPr>
                <a:xfrm>
                  <a:off x="5841832" y="5258221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sp>
              <p:nvSpPr>
                <p:cNvPr id="48" name="사각형: 둥근 모서리 47">
                  <a:extLst>
                    <a:ext uri="{FF2B5EF4-FFF2-40B4-BE49-F238E27FC236}">
                      <a16:creationId xmlns:a16="http://schemas.microsoft.com/office/drawing/2014/main" id="{F94AE445-3FBE-87E6-020D-D6E3B7DE4199}"/>
                    </a:ext>
                  </a:extLst>
                </p:cNvPr>
                <p:cNvSpPr/>
                <p:nvPr/>
              </p:nvSpPr>
              <p:spPr>
                <a:xfrm rot="20708622">
                  <a:off x="5839154" y="4787366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sp>
              <p:nvSpPr>
                <p:cNvPr id="49" name="사각형: 둥근 모서리 48">
                  <a:extLst>
                    <a:ext uri="{FF2B5EF4-FFF2-40B4-BE49-F238E27FC236}">
                      <a16:creationId xmlns:a16="http://schemas.microsoft.com/office/drawing/2014/main" id="{BF21CDE5-A908-15DE-1D7F-B8F039E5718A}"/>
                    </a:ext>
                  </a:extLst>
                </p:cNvPr>
                <p:cNvSpPr/>
                <p:nvPr/>
              </p:nvSpPr>
              <p:spPr>
                <a:xfrm rot="661273">
                  <a:off x="5836080" y="5743039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45" name="TextBox 27">
                <a:extLst>
                  <a:ext uri="{FF2B5EF4-FFF2-40B4-BE49-F238E27FC236}">
                    <a16:creationId xmlns:a16="http://schemas.microsoft.com/office/drawing/2014/main" id="{7D98AB34-D949-2883-C0C4-C2300E77ABCD}"/>
                  </a:ext>
                </a:extLst>
              </p:cNvPr>
              <p:cNvSpPr txBox="1"/>
              <p:nvPr/>
            </p:nvSpPr>
            <p:spPr>
              <a:xfrm>
                <a:off x="2089665" y="3951512"/>
                <a:ext cx="1511942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2400" dirty="0">
                    <a:latin typeface="Arial Black" panose="020B0A04020102020204" pitchFamily="34" charset="0"/>
                  </a:rPr>
                  <a:t>Speech</a:t>
                </a:r>
                <a:endParaRPr lang="ko-KR" altLang="en-US" sz="2400" dirty="0">
                  <a:latin typeface="Arial Black" panose="020B0A04020102020204" pitchFamily="34" charset="0"/>
                </a:endParaRP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C5DC05A5-5B17-27D4-9772-F081B5FF602B}"/>
                </a:ext>
              </a:extLst>
            </p:cNvPr>
            <p:cNvGrpSpPr/>
            <p:nvPr/>
          </p:nvGrpSpPr>
          <p:grpSpPr>
            <a:xfrm>
              <a:off x="3496340" y="3525745"/>
              <a:ext cx="930256" cy="840652"/>
              <a:chOff x="4110173" y="3102412"/>
              <a:chExt cx="1234661" cy="1115736"/>
            </a:xfrm>
          </p:grpSpPr>
          <p:sp>
            <p:nvSpPr>
              <p:cNvPr id="42" name="이등변 삼각형 41">
                <a:extLst>
                  <a:ext uri="{FF2B5EF4-FFF2-40B4-BE49-F238E27FC236}">
                    <a16:creationId xmlns:a16="http://schemas.microsoft.com/office/drawing/2014/main" id="{075EE6AA-09B7-9A66-0FB4-5A7A98478157}"/>
                  </a:ext>
                </a:extLst>
              </p:cNvPr>
              <p:cNvSpPr/>
              <p:nvPr/>
            </p:nvSpPr>
            <p:spPr>
              <a:xfrm rot="5400000">
                <a:off x="4033226" y="3179359"/>
                <a:ext cx="1115736" cy="961841"/>
              </a:xfrm>
              <a:prstGeom prst="triangl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43" name="이등변 삼각형 42">
                <a:extLst>
                  <a:ext uri="{FF2B5EF4-FFF2-40B4-BE49-F238E27FC236}">
                    <a16:creationId xmlns:a16="http://schemas.microsoft.com/office/drawing/2014/main" id="{0F4BF102-3444-72E5-34D7-4A6FE7566018}"/>
                  </a:ext>
                </a:extLst>
              </p:cNvPr>
              <p:cNvSpPr/>
              <p:nvPr/>
            </p:nvSpPr>
            <p:spPr>
              <a:xfrm rot="16200000">
                <a:off x="4306046" y="3179359"/>
                <a:ext cx="1115736" cy="961841"/>
              </a:xfrm>
              <a:prstGeom prst="triangl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84FE85E-3D59-8858-09A1-0AEB7063CEBB}"/>
                </a:ext>
              </a:extLst>
            </p:cNvPr>
            <p:cNvGrpSpPr/>
            <p:nvPr/>
          </p:nvGrpSpPr>
          <p:grpSpPr>
            <a:xfrm>
              <a:off x="4576182" y="3266699"/>
              <a:ext cx="1511942" cy="1553948"/>
              <a:chOff x="4999515" y="2853949"/>
              <a:chExt cx="1511942" cy="1553948"/>
            </a:xfrm>
          </p:grpSpPr>
          <p:sp>
            <p:nvSpPr>
              <p:cNvPr id="40" name="TextBox 22">
                <a:extLst>
                  <a:ext uri="{FF2B5EF4-FFF2-40B4-BE49-F238E27FC236}">
                    <a16:creationId xmlns:a16="http://schemas.microsoft.com/office/drawing/2014/main" id="{9ECB6D8A-5644-3104-ED76-8A5372E8741B}"/>
                  </a:ext>
                </a:extLst>
              </p:cNvPr>
              <p:cNvSpPr txBox="1"/>
              <p:nvPr/>
            </p:nvSpPr>
            <p:spPr>
              <a:xfrm>
                <a:off x="4999515" y="3946232"/>
                <a:ext cx="1511942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2400" dirty="0">
                    <a:latin typeface="Arial Black" panose="020B0A04020102020204" pitchFamily="34" charset="0"/>
                  </a:rPr>
                  <a:t>Text</a:t>
                </a:r>
                <a:endParaRPr lang="ko-KR" altLang="en-US" sz="2400" dirty="0">
                  <a:latin typeface="Arial Black" panose="020B0A04020102020204" pitchFamily="34" charset="0"/>
                </a:endParaRPr>
              </a:p>
            </p:txBody>
          </p:sp>
          <p:pic>
            <p:nvPicPr>
              <p:cNvPr id="41" name="그래픽 23" descr="문서 윤곽선">
                <a:extLst>
                  <a:ext uri="{FF2B5EF4-FFF2-40B4-BE49-F238E27FC236}">
                    <a16:creationId xmlns:a16="http://schemas.microsoft.com/office/drawing/2014/main" id="{431A2945-31F1-C18F-E45E-00225BFBDC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5215240" y="2853949"/>
                <a:ext cx="1080491" cy="1080491"/>
              </a:xfrm>
              <a:prstGeom prst="rect">
                <a:avLst/>
              </a:prstGeom>
            </p:spPr>
          </p:pic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DE797ED1-8C8B-9084-5DF4-50B0696E340A}"/>
                </a:ext>
              </a:extLst>
            </p:cNvPr>
            <p:cNvGrpSpPr/>
            <p:nvPr/>
          </p:nvGrpSpPr>
          <p:grpSpPr>
            <a:xfrm>
              <a:off x="6192383" y="3523826"/>
              <a:ext cx="930256" cy="840652"/>
              <a:chOff x="6531049" y="3111076"/>
              <a:chExt cx="1234661" cy="1115736"/>
            </a:xfrm>
            <a:solidFill>
              <a:srgbClr val="002060"/>
            </a:solidFill>
          </p:grpSpPr>
          <p:sp>
            <p:nvSpPr>
              <p:cNvPr id="38" name="이등변 삼각형 37">
                <a:extLst>
                  <a:ext uri="{FF2B5EF4-FFF2-40B4-BE49-F238E27FC236}">
                    <a16:creationId xmlns:a16="http://schemas.microsoft.com/office/drawing/2014/main" id="{08C41D20-0D09-D17B-8072-1ADE1AF1B6FB}"/>
                  </a:ext>
                </a:extLst>
              </p:cNvPr>
              <p:cNvSpPr/>
              <p:nvPr/>
            </p:nvSpPr>
            <p:spPr>
              <a:xfrm rot="5400000">
                <a:off x="6454102" y="3188023"/>
                <a:ext cx="1115736" cy="96184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39" name="이등변 삼각형 38">
                <a:extLst>
                  <a:ext uri="{FF2B5EF4-FFF2-40B4-BE49-F238E27FC236}">
                    <a16:creationId xmlns:a16="http://schemas.microsoft.com/office/drawing/2014/main" id="{DB66590D-ADDB-F9C2-386F-795AE0B135E5}"/>
                  </a:ext>
                </a:extLst>
              </p:cNvPr>
              <p:cNvSpPr/>
              <p:nvPr/>
            </p:nvSpPr>
            <p:spPr>
              <a:xfrm rot="16200000">
                <a:off x="6726922" y="3188023"/>
                <a:ext cx="1115736" cy="96184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A58842E8-C08F-D747-DDF1-3F79357E7A49}"/>
                </a:ext>
              </a:extLst>
            </p:cNvPr>
            <p:cNvGrpSpPr/>
            <p:nvPr/>
          </p:nvGrpSpPr>
          <p:grpSpPr>
            <a:xfrm>
              <a:off x="9256147" y="4124972"/>
              <a:ext cx="1511942" cy="1553948"/>
              <a:chOff x="9277313" y="3680472"/>
              <a:chExt cx="1511942" cy="1553948"/>
            </a:xfrm>
          </p:grpSpPr>
          <p:sp>
            <p:nvSpPr>
              <p:cNvPr id="36" name="TextBox 18">
                <a:extLst>
                  <a:ext uri="{FF2B5EF4-FFF2-40B4-BE49-F238E27FC236}">
                    <a16:creationId xmlns:a16="http://schemas.microsoft.com/office/drawing/2014/main" id="{B6D209BF-1F0F-E163-1B43-597E9B3A0436}"/>
                  </a:ext>
                </a:extLst>
              </p:cNvPr>
              <p:cNvSpPr txBox="1"/>
              <p:nvPr/>
            </p:nvSpPr>
            <p:spPr>
              <a:xfrm>
                <a:off x="9277313" y="4772755"/>
                <a:ext cx="1511942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2400" dirty="0">
                    <a:latin typeface="Arial Black" panose="020B0A04020102020204" pitchFamily="34" charset="0"/>
                  </a:rPr>
                  <a:t>Text</a:t>
                </a:r>
                <a:endParaRPr lang="ko-KR" altLang="en-US" sz="2400" dirty="0">
                  <a:latin typeface="Arial Black" panose="020B0A04020102020204" pitchFamily="34" charset="0"/>
                </a:endParaRPr>
              </a:p>
            </p:txBody>
          </p:sp>
          <p:pic>
            <p:nvPicPr>
              <p:cNvPr id="37" name="그래픽 19" descr="문서 윤곽선">
                <a:extLst>
                  <a:ext uri="{FF2B5EF4-FFF2-40B4-BE49-F238E27FC236}">
                    <a16:creationId xmlns:a16="http://schemas.microsoft.com/office/drawing/2014/main" id="{22B54C40-10E3-FDF9-0317-68D8024D52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9493038" y="3680472"/>
                <a:ext cx="1080491" cy="1080491"/>
              </a:xfrm>
              <a:prstGeom prst="rect">
                <a:avLst/>
              </a:prstGeom>
            </p:spPr>
          </p:pic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AAEF691C-BC7B-5C2B-0C3D-5F927535F83E}"/>
                </a:ext>
              </a:extLst>
            </p:cNvPr>
            <p:cNvGrpSpPr/>
            <p:nvPr/>
          </p:nvGrpSpPr>
          <p:grpSpPr>
            <a:xfrm>
              <a:off x="9062269" y="1739664"/>
              <a:ext cx="2144967" cy="2138365"/>
              <a:chOff x="9083435" y="1305747"/>
              <a:chExt cx="2144967" cy="2138365"/>
            </a:xfrm>
          </p:grpSpPr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4A0D1D02-2FBB-BAC8-1404-E3DEDABA0577}"/>
                  </a:ext>
                </a:extLst>
              </p:cNvPr>
              <p:cNvGrpSpPr/>
              <p:nvPr/>
            </p:nvGrpSpPr>
            <p:grpSpPr>
              <a:xfrm>
                <a:off x="9083435" y="1305747"/>
                <a:ext cx="2144967" cy="1872148"/>
                <a:chOff x="9083435" y="1305747"/>
                <a:chExt cx="5423552" cy="4733730"/>
              </a:xfrm>
            </p:grpSpPr>
            <p:grpSp>
              <p:nvGrpSpPr>
                <p:cNvPr id="29" name="그룹 28">
                  <a:extLst>
                    <a:ext uri="{FF2B5EF4-FFF2-40B4-BE49-F238E27FC236}">
                      <a16:creationId xmlns:a16="http://schemas.microsoft.com/office/drawing/2014/main" id="{7259BA01-A209-8336-19C8-F76B55AB4E20}"/>
                    </a:ext>
                  </a:extLst>
                </p:cNvPr>
                <p:cNvGrpSpPr/>
                <p:nvPr/>
              </p:nvGrpSpPr>
              <p:grpSpPr>
                <a:xfrm>
                  <a:off x="9083435" y="1305747"/>
                  <a:ext cx="4733730" cy="4733730"/>
                  <a:chOff x="9083435" y="1305747"/>
                  <a:chExt cx="4733730" cy="4733730"/>
                </a:xfrm>
              </p:grpSpPr>
              <p:pic>
                <p:nvPicPr>
                  <p:cNvPr id="33" name="그래픽 15" descr="기어 헤드 단색으로 채워진">
                    <a:extLst>
                      <a:ext uri="{FF2B5EF4-FFF2-40B4-BE49-F238E27FC236}">
                        <a16:creationId xmlns:a16="http://schemas.microsoft.com/office/drawing/2014/main" id="{DBA119A1-7C74-CD9F-342C-B6E1C60384F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xmlns="" r:embed="rId3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083435" y="1305747"/>
                    <a:ext cx="4733730" cy="4733730"/>
                  </a:xfrm>
                  <a:prstGeom prst="rect">
                    <a:avLst/>
                  </a:prstGeom>
                </p:spPr>
              </p:pic>
              <p:sp>
                <p:nvSpPr>
                  <p:cNvPr id="34" name="타원 33">
                    <a:extLst>
                      <a:ext uri="{FF2B5EF4-FFF2-40B4-BE49-F238E27FC236}">
                        <a16:creationId xmlns:a16="http://schemas.microsoft.com/office/drawing/2014/main" id="{963768E1-C7B2-6FBF-F256-CB795126F1C8}"/>
                      </a:ext>
                    </a:extLst>
                  </p:cNvPr>
                  <p:cNvSpPr/>
                  <p:nvPr/>
                </p:nvSpPr>
                <p:spPr>
                  <a:xfrm>
                    <a:off x="10717775" y="1770409"/>
                    <a:ext cx="1333850" cy="130029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5" name="타원 34">
                    <a:extLst>
                      <a:ext uri="{FF2B5EF4-FFF2-40B4-BE49-F238E27FC236}">
                        <a16:creationId xmlns:a16="http://schemas.microsoft.com/office/drawing/2014/main" id="{F3C483F6-F4E0-0E50-3790-B00602397B06}"/>
                      </a:ext>
                    </a:extLst>
                  </p:cNvPr>
                  <p:cNvSpPr/>
                  <p:nvPr/>
                </p:nvSpPr>
                <p:spPr>
                  <a:xfrm>
                    <a:off x="10116450" y="2770097"/>
                    <a:ext cx="1333850" cy="130029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30" name="사각형: 둥근 모서리 29">
                  <a:extLst>
                    <a:ext uri="{FF2B5EF4-FFF2-40B4-BE49-F238E27FC236}">
                      <a16:creationId xmlns:a16="http://schemas.microsoft.com/office/drawing/2014/main" id="{108ACF11-F834-64D9-BC8F-58105496E295}"/>
                    </a:ext>
                  </a:extLst>
                </p:cNvPr>
                <p:cNvSpPr/>
                <p:nvPr/>
              </p:nvSpPr>
              <p:spPr>
                <a:xfrm>
                  <a:off x="13348137" y="4289156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sp>
              <p:nvSpPr>
                <p:cNvPr id="31" name="사각형: 둥근 모서리 30">
                  <a:extLst>
                    <a:ext uri="{FF2B5EF4-FFF2-40B4-BE49-F238E27FC236}">
                      <a16:creationId xmlns:a16="http://schemas.microsoft.com/office/drawing/2014/main" id="{E58EFE4C-283A-8E93-CEDA-562967FAEA4D}"/>
                    </a:ext>
                  </a:extLst>
                </p:cNvPr>
                <p:cNvSpPr/>
                <p:nvPr/>
              </p:nvSpPr>
              <p:spPr>
                <a:xfrm rot="20708622">
                  <a:off x="13345459" y="3818301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sp>
              <p:nvSpPr>
                <p:cNvPr id="32" name="사각형: 둥근 모서리 31">
                  <a:extLst>
                    <a:ext uri="{FF2B5EF4-FFF2-40B4-BE49-F238E27FC236}">
                      <a16:creationId xmlns:a16="http://schemas.microsoft.com/office/drawing/2014/main" id="{EAADF4A0-A56B-428F-EAB7-3EF524AC21C8}"/>
                    </a:ext>
                  </a:extLst>
                </p:cNvPr>
                <p:cNvSpPr/>
                <p:nvPr/>
              </p:nvSpPr>
              <p:spPr>
                <a:xfrm rot="661273">
                  <a:off x="13342385" y="4773974"/>
                  <a:ext cx="1158850" cy="171973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8" name="TextBox 10">
                <a:extLst>
                  <a:ext uri="{FF2B5EF4-FFF2-40B4-BE49-F238E27FC236}">
                    <a16:creationId xmlns:a16="http://schemas.microsoft.com/office/drawing/2014/main" id="{4A55E0A2-BFF4-6682-ED53-0D43469DD0BE}"/>
                  </a:ext>
                </a:extLst>
              </p:cNvPr>
              <p:cNvSpPr txBox="1"/>
              <p:nvPr/>
            </p:nvSpPr>
            <p:spPr>
              <a:xfrm>
                <a:off x="9595970" y="2982447"/>
                <a:ext cx="1511942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ko-KR" sz="2400" dirty="0">
                    <a:latin typeface="Arial Black" panose="020B0A04020102020204" pitchFamily="34" charset="0"/>
                  </a:rPr>
                  <a:t>Speech</a:t>
                </a:r>
                <a:endParaRPr lang="ko-KR" altLang="en-US" sz="2400" dirty="0">
                  <a:latin typeface="Arial Black" panose="020B0A04020102020204" pitchFamily="34" charset="0"/>
                </a:endParaRPr>
              </a:p>
            </p:txBody>
          </p:sp>
        </p:grp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6A72612B-3B86-2785-572A-C751112AAD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1544" t="19918" r="41806" b="6702"/>
            <a:stretch/>
          </p:blipFill>
          <p:spPr>
            <a:xfrm>
              <a:off x="7881135" y="2966582"/>
              <a:ext cx="814497" cy="1794778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14323A2-8FDC-C7DE-502E-435A1644F718}"/>
              </a:ext>
            </a:extLst>
          </p:cNvPr>
          <p:cNvSpPr txBox="1"/>
          <p:nvPr/>
        </p:nvSpPr>
        <p:spPr>
          <a:xfrm>
            <a:off x="3677445" y="3693914"/>
            <a:ext cx="64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800" b="1" dirty="0">
                <a:solidFill>
                  <a:schemeClr val="bg1"/>
                </a:solidFill>
                <a:latin typeface="Arial" panose="020B0604020202020204" pitchFamily="34" charset="0"/>
                <a:ea typeface="MuseumClassic Bold" panose="02020603020101020101" pitchFamily="18" charset="-127"/>
                <a:cs typeface="Arial" panose="020B0604020202020204" pitchFamily="34" charset="0"/>
              </a:rPr>
              <a:t>AI</a:t>
            </a:r>
            <a:endParaRPr kumimoji="1" lang="ko-Kore-KR" altLang="en-US" sz="2800" b="1" dirty="0">
              <a:solidFill>
                <a:schemeClr val="bg1"/>
              </a:solidFill>
              <a:latin typeface="Arial" panose="020B0604020202020204" pitchFamily="34" charset="0"/>
              <a:ea typeface="MuseumClassic Bold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EE0868-73AE-E2D6-3F86-7F31D21857CA}"/>
              </a:ext>
            </a:extLst>
          </p:cNvPr>
          <p:cNvSpPr txBox="1"/>
          <p:nvPr/>
        </p:nvSpPr>
        <p:spPr>
          <a:xfrm>
            <a:off x="6376248" y="3693914"/>
            <a:ext cx="64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800" b="1" dirty="0">
                <a:solidFill>
                  <a:schemeClr val="bg1"/>
                </a:solidFill>
                <a:latin typeface="Arial" panose="020B0604020202020204" pitchFamily="34" charset="0"/>
                <a:ea typeface="MuseumClassic Bold" panose="02020603020101020101" pitchFamily="18" charset="-127"/>
                <a:cs typeface="Arial" panose="020B0604020202020204" pitchFamily="34" charset="0"/>
              </a:rPr>
              <a:t>AI</a:t>
            </a:r>
            <a:endParaRPr kumimoji="1" lang="ko-Kore-KR" altLang="en-US" sz="2800" b="1" dirty="0">
              <a:solidFill>
                <a:schemeClr val="bg1"/>
              </a:solidFill>
              <a:latin typeface="Arial" panose="020B0604020202020204" pitchFamily="34" charset="0"/>
              <a:ea typeface="MuseumClassic Bold" panose="0202060302010102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513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-6217"/>
            <a:ext cx="12192000" cy="92981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3EC71-DDA1-49FD-8B5B-D95A56E89BD0}"/>
              </a:ext>
            </a:extLst>
          </p:cNvPr>
          <p:cNvSpPr txBox="1"/>
          <p:nvPr/>
        </p:nvSpPr>
        <p:spPr>
          <a:xfrm>
            <a:off x="164608" y="129291"/>
            <a:ext cx="2152064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ea typeface="맑은 고딕"/>
                <a:cs typeface="Arial"/>
              </a:rPr>
              <a:t>DATA SET</a:t>
            </a:r>
            <a:endParaRPr lang="ko-KR" altLang="en-US" sz="4000" b="1" dirty="0">
              <a:solidFill>
                <a:schemeClr val="bg1"/>
              </a:solidFill>
              <a:ea typeface="맑은 고딕"/>
              <a:cs typeface="Arial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6516052"/>
            <a:ext cx="12192000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BAE2C9-7F71-451E-8A69-6DF8ACF672D7}"/>
              </a:ext>
            </a:extLst>
          </p:cNvPr>
          <p:cNvSpPr txBox="1"/>
          <p:nvPr/>
        </p:nvSpPr>
        <p:spPr>
          <a:xfrm>
            <a:off x="9408368" y="6546830"/>
            <a:ext cx="28724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sz="160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29494"/>
          <a:stretch/>
        </p:blipFill>
        <p:spPr>
          <a:xfrm>
            <a:off x="375527" y="1257147"/>
            <a:ext cx="5142053" cy="184083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867" y="1764587"/>
            <a:ext cx="5902074" cy="394125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89703" y="2957970"/>
            <a:ext cx="5195944" cy="2747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b="1" dirty="0" err="1" smtClean="0"/>
              <a:t>국립국어원</a:t>
            </a:r>
            <a:r>
              <a:rPr lang="ko-KR" altLang="en-US" b="1" dirty="0" smtClean="0"/>
              <a:t> 일상 대화 음성 말뭉치 </a:t>
            </a:r>
            <a:r>
              <a:rPr lang="en-US" altLang="ko-KR" b="1" dirty="0" smtClean="0"/>
              <a:t>2021</a:t>
            </a:r>
          </a:p>
          <a:p>
            <a:pPr>
              <a:lnSpc>
                <a:spcPct val="250000"/>
              </a:lnSpc>
            </a:pPr>
            <a:r>
              <a:rPr lang="ko-KR" altLang="en-US" b="1" dirty="0" err="1" smtClean="0"/>
              <a:t>국립국어원</a:t>
            </a:r>
            <a:r>
              <a:rPr lang="ko-KR" altLang="en-US" b="1" dirty="0" smtClean="0"/>
              <a:t> 일상 대화 말뭉치 </a:t>
            </a:r>
            <a:r>
              <a:rPr lang="en-US" altLang="ko-KR" b="1" dirty="0" smtClean="0"/>
              <a:t>2021</a:t>
            </a:r>
          </a:p>
          <a:p>
            <a:pPr>
              <a:lnSpc>
                <a:spcPct val="250000"/>
              </a:lnSpc>
            </a:pPr>
            <a:r>
              <a:rPr lang="ko-KR" altLang="en-US" b="1" dirty="0" err="1" smtClean="0"/>
              <a:t>국립국어원</a:t>
            </a:r>
            <a:r>
              <a:rPr lang="ko-KR" altLang="en-US" b="1" dirty="0" smtClean="0"/>
              <a:t> 일상 대화 음성 말뭉치 </a:t>
            </a:r>
            <a:r>
              <a:rPr lang="en-US" altLang="ko-KR" b="1" dirty="0" smtClean="0"/>
              <a:t>2020</a:t>
            </a:r>
          </a:p>
          <a:p>
            <a:pPr>
              <a:lnSpc>
                <a:spcPct val="250000"/>
              </a:lnSpc>
            </a:pPr>
            <a:r>
              <a:rPr lang="ko-KR" altLang="en-US" b="1" dirty="0" err="1" smtClean="0"/>
              <a:t>국립국어원</a:t>
            </a:r>
            <a:r>
              <a:rPr lang="ko-KR" altLang="en-US" b="1" dirty="0" smtClean="0"/>
              <a:t> 일상 대화 말뭉치 </a:t>
            </a:r>
            <a:r>
              <a:rPr lang="en-US" altLang="ko-KR" b="1" dirty="0" smtClean="0"/>
              <a:t>2020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00035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-6217"/>
            <a:ext cx="12192000" cy="92981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3EC71-DDA1-49FD-8B5B-D95A56E89BD0}"/>
              </a:ext>
            </a:extLst>
          </p:cNvPr>
          <p:cNvSpPr txBox="1"/>
          <p:nvPr/>
        </p:nvSpPr>
        <p:spPr>
          <a:xfrm>
            <a:off x="164608" y="129291"/>
            <a:ext cx="2152064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ea typeface="맑은 고딕"/>
                <a:cs typeface="Arial"/>
              </a:rPr>
              <a:t>DATA SET</a:t>
            </a:r>
            <a:endParaRPr lang="ko-KR" altLang="en-US" sz="4000" b="1" dirty="0">
              <a:solidFill>
                <a:schemeClr val="bg1"/>
              </a:solidFill>
              <a:ea typeface="맑은 고딕"/>
              <a:cs typeface="Arial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6516052"/>
            <a:ext cx="12192000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BAE2C9-7F71-451E-8A69-6DF8ACF672D7}"/>
              </a:ext>
            </a:extLst>
          </p:cNvPr>
          <p:cNvSpPr txBox="1"/>
          <p:nvPr/>
        </p:nvSpPr>
        <p:spPr>
          <a:xfrm>
            <a:off x="9408368" y="6546830"/>
            <a:ext cx="28724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sz="160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CDE7B814-9F39-461F-9592-998F96030B4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11594" y="1715979"/>
          <a:ext cx="11568812" cy="1900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0995">
                  <a:extLst>
                    <a:ext uri="{9D8B030D-6E8A-4147-A177-3AD203B41FA5}">
                      <a16:colId xmlns:a16="http://schemas.microsoft.com/office/drawing/2014/main" val="2390930451"/>
                    </a:ext>
                  </a:extLst>
                </a:gridCol>
                <a:gridCol w="4620127">
                  <a:extLst>
                    <a:ext uri="{9D8B030D-6E8A-4147-A177-3AD203B41FA5}">
                      <a16:colId xmlns:a16="http://schemas.microsoft.com/office/drawing/2014/main" val="3940561093"/>
                    </a:ext>
                  </a:extLst>
                </a:gridCol>
                <a:gridCol w="1315647">
                  <a:extLst>
                    <a:ext uri="{9D8B030D-6E8A-4147-A177-3AD203B41FA5}">
                      <a16:colId xmlns:a16="http://schemas.microsoft.com/office/drawing/2014/main" val="1915659625"/>
                    </a:ext>
                  </a:extLst>
                </a:gridCol>
                <a:gridCol w="2672043">
                  <a:extLst>
                    <a:ext uri="{9D8B030D-6E8A-4147-A177-3AD203B41FA5}">
                      <a16:colId xmlns:a16="http://schemas.microsoft.com/office/drawing/2014/main" val="1301181295"/>
                    </a:ext>
                  </a:extLst>
                </a:gridCol>
              </a:tblGrid>
              <a:tr h="633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구분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파일 수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크기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파일 형식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2358215"/>
                  </a:ext>
                </a:extLst>
              </a:tr>
              <a:tr h="633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일상 대화 음성 말뭉치 </a:t>
                      </a:r>
                      <a:r>
                        <a:rPr lang="en-US" altLang="ko-KR" sz="1600" baseline="0" dirty="0"/>
                        <a:t>2021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음성</a:t>
                      </a:r>
                      <a:r>
                        <a:rPr lang="en-US" altLang="ko-KR" sz="1600" baseline="0" dirty="0"/>
                        <a:t>: 1,416,216</a:t>
                      </a:r>
                      <a:r>
                        <a:rPr lang="ko-KR" altLang="en-US" sz="1600" baseline="0" dirty="0"/>
                        <a:t>개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텍스트</a:t>
                      </a:r>
                      <a:r>
                        <a:rPr lang="en-US" altLang="ko-KR" sz="1600" baseline="0" dirty="0"/>
                        <a:t>: 4143</a:t>
                      </a:r>
                      <a:r>
                        <a:rPr lang="ko-KR" altLang="en-US" sz="1600" baseline="0" dirty="0"/>
                        <a:t>개</a:t>
                      </a:r>
                      <a:endParaRPr lang="en-US" altLang="ko-KR" sz="1600" baseline="0" dirty="0"/>
                    </a:p>
                    <a:p>
                      <a:pPr algn="ctr" latinLnBrk="1"/>
                      <a:r>
                        <a:rPr lang="en-US" altLang="ko-KR" sz="1600" baseline="0" dirty="0"/>
                        <a:t>(2~4</a:t>
                      </a:r>
                      <a:r>
                        <a:rPr lang="ko-KR" altLang="en-US" sz="1600" baseline="0" dirty="0"/>
                        <a:t>명 평균 </a:t>
                      </a:r>
                      <a:r>
                        <a:rPr lang="en-US" altLang="ko-KR" sz="1600" baseline="0" dirty="0"/>
                        <a:t>15</a:t>
                      </a:r>
                      <a:r>
                        <a:rPr lang="ko-KR" altLang="en-US" sz="1600" baseline="0" dirty="0"/>
                        <a:t>분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총 </a:t>
                      </a:r>
                      <a:r>
                        <a:rPr lang="en-US" altLang="ko-KR" sz="1600" baseline="0" dirty="0"/>
                        <a:t>2599</a:t>
                      </a:r>
                      <a:r>
                        <a:rPr lang="ko-KR" altLang="en-US" sz="1600" baseline="0" dirty="0"/>
                        <a:t>명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총 </a:t>
                      </a:r>
                      <a:r>
                        <a:rPr lang="en-US" altLang="ko-KR" sz="1600" baseline="0" dirty="0"/>
                        <a:t>1000</a:t>
                      </a:r>
                      <a:r>
                        <a:rPr lang="ko-KR" altLang="en-US" sz="1600" baseline="0" dirty="0"/>
                        <a:t>시간 분류</a:t>
                      </a:r>
                      <a:r>
                        <a:rPr lang="en-US" altLang="ko-KR" sz="1600" baseline="0" dirty="0"/>
                        <a:t>)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약 </a:t>
                      </a:r>
                      <a:r>
                        <a:rPr lang="en-US" altLang="ko-KR" sz="1600" baseline="0" dirty="0"/>
                        <a:t>100GB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음성</a:t>
                      </a:r>
                      <a:r>
                        <a:rPr lang="en-US" altLang="ko-KR" sz="1600" baseline="0" dirty="0"/>
                        <a:t>: PCM(16kHz </a:t>
                      </a:r>
                      <a:r>
                        <a:rPr lang="ko-KR" altLang="en-US" sz="1600" baseline="0" dirty="0"/>
                        <a:t>표본화</a:t>
                      </a:r>
                      <a:r>
                        <a:rPr lang="en-US" altLang="ko-KR" sz="1600" baseline="0" dirty="0"/>
                        <a:t>)</a:t>
                      </a:r>
                    </a:p>
                    <a:p>
                      <a:pPr algn="ctr" latinLnBrk="1"/>
                      <a:r>
                        <a:rPr lang="ko-KR" altLang="en-US" sz="1600" baseline="0" dirty="0"/>
                        <a:t>텍스트</a:t>
                      </a:r>
                      <a:r>
                        <a:rPr lang="en-US" altLang="ko-KR" sz="1600" baseline="0" dirty="0"/>
                        <a:t>: JSON(UTF-8 </a:t>
                      </a:r>
                      <a:r>
                        <a:rPr lang="ko-KR" altLang="en-US" sz="1600" baseline="0" dirty="0"/>
                        <a:t>인코딩</a:t>
                      </a:r>
                      <a:r>
                        <a:rPr lang="en-US" altLang="ko-KR" sz="1600" baseline="0" dirty="0"/>
                        <a:t>)</a:t>
                      </a:r>
                      <a:endParaRPr lang="ko-KR" altLang="en-US" sz="16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5511777"/>
                  </a:ext>
                </a:extLst>
              </a:tr>
              <a:tr h="633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일상 대화 음성 말뭉치 </a:t>
                      </a:r>
                      <a:r>
                        <a:rPr lang="en-US" altLang="ko-KR" sz="1600" baseline="0" dirty="0"/>
                        <a:t>2020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음성</a:t>
                      </a:r>
                      <a:r>
                        <a:rPr lang="en-US" altLang="ko-KR" sz="1600" baseline="0" dirty="0"/>
                        <a:t>: 870,162</a:t>
                      </a:r>
                      <a:r>
                        <a:rPr lang="ko-KR" altLang="en-US" sz="1600" baseline="0" dirty="0"/>
                        <a:t>개</a:t>
                      </a:r>
                      <a:r>
                        <a:rPr lang="en-US" altLang="ko-KR" sz="1600" baseline="0" dirty="0"/>
                        <a:t>,  </a:t>
                      </a:r>
                      <a:r>
                        <a:rPr lang="ko-KR" altLang="en-US" sz="1600" baseline="0" dirty="0"/>
                        <a:t>텍스트</a:t>
                      </a:r>
                      <a:r>
                        <a:rPr lang="en-US" altLang="ko-KR" sz="1600" baseline="0" dirty="0"/>
                        <a:t>: 2231</a:t>
                      </a:r>
                      <a:r>
                        <a:rPr lang="ko-KR" altLang="en-US" sz="1600" baseline="0" dirty="0"/>
                        <a:t>개 </a:t>
                      </a:r>
                      <a:endParaRPr lang="en-US" altLang="ko-KR" sz="1600" baseline="0" dirty="0"/>
                    </a:p>
                    <a:p>
                      <a:pPr algn="ctr" latinLnBrk="1"/>
                      <a:r>
                        <a:rPr lang="en-US" altLang="ko-KR" sz="1600" baseline="0" dirty="0"/>
                        <a:t>(2</a:t>
                      </a:r>
                      <a:r>
                        <a:rPr lang="ko-KR" altLang="en-US" sz="1600" baseline="0" dirty="0"/>
                        <a:t>명의 대화 평균 </a:t>
                      </a:r>
                      <a:r>
                        <a:rPr lang="en-US" altLang="ko-KR" sz="1600" baseline="0" dirty="0"/>
                        <a:t>15</a:t>
                      </a:r>
                      <a:r>
                        <a:rPr lang="ko-KR" altLang="en-US" sz="1600" baseline="0" dirty="0"/>
                        <a:t>분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총 </a:t>
                      </a:r>
                      <a:r>
                        <a:rPr lang="en-US" altLang="ko-KR" sz="1600" baseline="0" dirty="0"/>
                        <a:t>2739</a:t>
                      </a:r>
                      <a:r>
                        <a:rPr lang="ko-KR" altLang="en-US" sz="1600" baseline="0" dirty="0"/>
                        <a:t>명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총 </a:t>
                      </a:r>
                      <a:r>
                        <a:rPr lang="en-US" altLang="ko-KR" sz="1600" baseline="0" dirty="0"/>
                        <a:t>500</a:t>
                      </a:r>
                      <a:r>
                        <a:rPr lang="ko-KR" altLang="en-US" sz="1600" baseline="0" dirty="0"/>
                        <a:t>시간 분량</a:t>
                      </a:r>
                      <a:r>
                        <a:rPr lang="en-US" altLang="ko-KR" sz="1600" baseline="0" dirty="0"/>
                        <a:t>)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약 </a:t>
                      </a:r>
                      <a:r>
                        <a:rPr lang="en-US" altLang="ko-KR" sz="1600" baseline="0" dirty="0"/>
                        <a:t>54.1GB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음성</a:t>
                      </a:r>
                      <a:r>
                        <a:rPr lang="en-US" altLang="ko-KR" sz="1600" baseline="0" dirty="0"/>
                        <a:t>: PCM(16kHz </a:t>
                      </a:r>
                      <a:r>
                        <a:rPr lang="ko-KR" altLang="en-US" sz="1600" baseline="0" dirty="0"/>
                        <a:t>표본화</a:t>
                      </a:r>
                      <a:r>
                        <a:rPr lang="en-US" altLang="ko-KR" sz="1600" baseline="0" dirty="0"/>
                        <a:t>)</a:t>
                      </a:r>
                    </a:p>
                    <a:p>
                      <a:pPr algn="ctr" latinLnBrk="1"/>
                      <a:r>
                        <a:rPr lang="ko-KR" altLang="en-US" sz="1600" baseline="0" dirty="0"/>
                        <a:t>텍스트</a:t>
                      </a:r>
                      <a:r>
                        <a:rPr lang="en-US" altLang="ko-KR" sz="1600" baseline="0" dirty="0"/>
                        <a:t>: JSON(UTF-8 </a:t>
                      </a:r>
                      <a:r>
                        <a:rPr lang="ko-KR" altLang="en-US" sz="1600" baseline="0" dirty="0"/>
                        <a:t>인코딩</a:t>
                      </a:r>
                      <a:r>
                        <a:rPr lang="en-US" altLang="ko-KR" sz="1600" baseline="0" dirty="0"/>
                        <a:t>)</a:t>
                      </a:r>
                      <a:endParaRPr lang="ko-KR" altLang="en-US" sz="16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2363654"/>
                  </a:ext>
                </a:extLst>
              </a:tr>
            </a:tbl>
          </a:graphicData>
        </a:graphic>
      </p:graphicFrame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EFE320FA-58F7-474E-B86E-57C680563BD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11594" y="4423232"/>
          <a:ext cx="11568812" cy="1900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0995">
                  <a:extLst>
                    <a:ext uri="{9D8B030D-6E8A-4147-A177-3AD203B41FA5}">
                      <a16:colId xmlns:a16="http://schemas.microsoft.com/office/drawing/2014/main" val="2390930451"/>
                    </a:ext>
                  </a:extLst>
                </a:gridCol>
                <a:gridCol w="4620127">
                  <a:extLst>
                    <a:ext uri="{9D8B030D-6E8A-4147-A177-3AD203B41FA5}">
                      <a16:colId xmlns:a16="http://schemas.microsoft.com/office/drawing/2014/main" val="3940561093"/>
                    </a:ext>
                  </a:extLst>
                </a:gridCol>
                <a:gridCol w="1315647">
                  <a:extLst>
                    <a:ext uri="{9D8B030D-6E8A-4147-A177-3AD203B41FA5}">
                      <a16:colId xmlns:a16="http://schemas.microsoft.com/office/drawing/2014/main" val="1915659625"/>
                    </a:ext>
                  </a:extLst>
                </a:gridCol>
                <a:gridCol w="2672043">
                  <a:extLst>
                    <a:ext uri="{9D8B030D-6E8A-4147-A177-3AD203B41FA5}">
                      <a16:colId xmlns:a16="http://schemas.microsoft.com/office/drawing/2014/main" val="1301181295"/>
                    </a:ext>
                  </a:extLst>
                </a:gridCol>
              </a:tblGrid>
              <a:tr h="633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구분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파일 수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크기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파일 형식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2358215"/>
                  </a:ext>
                </a:extLst>
              </a:tr>
              <a:tr h="633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일상 대화  말뭉치 </a:t>
                      </a:r>
                      <a:r>
                        <a:rPr lang="en-US" altLang="ko-KR" sz="1600" baseline="0" dirty="0"/>
                        <a:t>2021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텍스트</a:t>
                      </a:r>
                      <a:r>
                        <a:rPr lang="en-US" altLang="ko-KR" sz="1600" baseline="0" dirty="0"/>
                        <a:t>: 4143</a:t>
                      </a:r>
                      <a:r>
                        <a:rPr lang="ko-KR" altLang="en-US" sz="1600" baseline="0" dirty="0"/>
                        <a:t>개</a:t>
                      </a:r>
                      <a:endParaRPr lang="en-US" altLang="ko-KR" sz="1600" baseline="0" dirty="0"/>
                    </a:p>
                    <a:p>
                      <a:pPr algn="ctr" latinLnBrk="1"/>
                      <a:r>
                        <a:rPr lang="en-US" altLang="ko-KR" sz="1600" baseline="0" dirty="0"/>
                        <a:t>(2~4</a:t>
                      </a:r>
                      <a:r>
                        <a:rPr lang="ko-KR" altLang="en-US" sz="1600" baseline="0" dirty="0"/>
                        <a:t>명 평균 </a:t>
                      </a:r>
                      <a:r>
                        <a:rPr lang="en-US" altLang="ko-KR" sz="1600" baseline="0" dirty="0"/>
                        <a:t>15</a:t>
                      </a:r>
                      <a:r>
                        <a:rPr lang="ko-KR" altLang="en-US" sz="1600" baseline="0" dirty="0"/>
                        <a:t>분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총 </a:t>
                      </a:r>
                      <a:r>
                        <a:rPr lang="en-US" altLang="ko-KR" sz="1600" baseline="0" dirty="0"/>
                        <a:t>2599</a:t>
                      </a:r>
                      <a:r>
                        <a:rPr lang="ko-KR" altLang="en-US" sz="1600" baseline="0" dirty="0"/>
                        <a:t>명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총 </a:t>
                      </a:r>
                      <a:r>
                        <a:rPr lang="en-US" altLang="ko-KR" sz="1600" baseline="0" dirty="0"/>
                        <a:t>1000</a:t>
                      </a:r>
                      <a:r>
                        <a:rPr lang="ko-KR" altLang="en-US" sz="1600" baseline="0" dirty="0"/>
                        <a:t>시간 분류</a:t>
                      </a:r>
                      <a:r>
                        <a:rPr lang="en-US" altLang="ko-KR" sz="1600" baseline="0" dirty="0"/>
                        <a:t>)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총 </a:t>
                      </a:r>
                      <a:r>
                        <a:rPr lang="en-US" altLang="ko-KR" sz="1600" baseline="0" dirty="0"/>
                        <a:t>560MB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aseline="0" dirty="0"/>
                        <a:t>JSON(UTF-8 </a:t>
                      </a:r>
                      <a:r>
                        <a:rPr lang="ko-KR" altLang="en-US" sz="1600" baseline="0" dirty="0"/>
                        <a:t>인코딩</a:t>
                      </a:r>
                      <a:r>
                        <a:rPr lang="en-US" altLang="ko-KR" sz="1600" baseline="0" dirty="0"/>
                        <a:t>)</a:t>
                      </a:r>
                      <a:endParaRPr lang="ko-KR" altLang="en-US" sz="16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5511777"/>
                  </a:ext>
                </a:extLst>
              </a:tr>
              <a:tr h="633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일상 대화  말뭉치 </a:t>
                      </a:r>
                      <a:r>
                        <a:rPr lang="en-US" altLang="ko-KR" sz="1600" baseline="0" dirty="0"/>
                        <a:t>2020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텍스트</a:t>
                      </a:r>
                      <a:r>
                        <a:rPr lang="en-US" altLang="ko-KR" sz="1600" baseline="0" dirty="0"/>
                        <a:t>: 2232</a:t>
                      </a:r>
                      <a:r>
                        <a:rPr lang="ko-KR" altLang="en-US" sz="1600" baseline="0" dirty="0"/>
                        <a:t>개 </a:t>
                      </a:r>
                      <a:endParaRPr lang="en-US" altLang="ko-KR" sz="1600" baseline="0" dirty="0"/>
                    </a:p>
                    <a:p>
                      <a:pPr algn="ctr" latinLnBrk="1"/>
                      <a:r>
                        <a:rPr lang="en-US" altLang="ko-KR" sz="1600" baseline="0" dirty="0"/>
                        <a:t>(2</a:t>
                      </a:r>
                      <a:r>
                        <a:rPr lang="ko-KR" altLang="en-US" sz="1600" baseline="0" dirty="0"/>
                        <a:t>명의 대화 평균 </a:t>
                      </a:r>
                      <a:r>
                        <a:rPr lang="en-US" altLang="ko-KR" sz="1600" baseline="0" dirty="0"/>
                        <a:t>15</a:t>
                      </a:r>
                      <a:r>
                        <a:rPr lang="ko-KR" altLang="en-US" sz="1600" baseline="0" dirty="0"/>
                        <a:t>분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총 </a:t>
                      </a:r>
                      <a:r>
                        <a:rPr lang="en-US" altLang="ko-KR" sz="1600" baseline="0" dirty="0"/>
                        <a:t>2739</a:t>
                      </a:r>
                      <a:r>
                        <a:rPr lang="ko-KR" altLang="en-US" sz="1600" baseline="0" dirty="0"/>
                        <a:t>명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총 </a:t>
                      </a:r>
                      <a:r>
                        <a:rPr lang="en-US" altLang="ko-KR" sz="1600" baseline="0" dirty="0"/>
                        <a:t>500</a:t>
                      </a:r>
                      <a:r>
                        <a:rPr lang="ko-KR" altLang="en-US" sz="1600" baseline="0" dirty="0"/>
                        <a:t>시간 분량</a:t>
                      </a:r>
                      <a:r>
                        <a:rPr lang="en-US" altLang="ko-KR" sz="1600" baseline="0" dirty="0"/>
                        <a:t>)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aseline="0" dirty="0"/>
                        <a:t>총 </a:t>
                      </a:r>
                      <a:r>
                        <a:rPr lang="en-US" altLang="ko-KR" sz="1600" baseline="0" dirty="0"/>
                        <a:t>317MB</a:t>
                      </a:r>
                      <a:endParaRPr lang="ko-KR" altLang="en-US" sz="16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aseline="0" dirty="0"/>
                        <a:t>JSON(UTF-8 </a:t>
                      </a:r>
                      <a:r>
                        <a:rPr lang="ko-KR" altLang="en-US" sz="1600" baseline="0" dirty="0"/>
                        <a:t>인코딩</a:t>
                      </a:r>
                      <a:r>
                        <a:rPr lang="en-US" altLang="ko-KR" sz="1600" baseline="0" dirty="0"/>
                        <a:t>)</a:t>
                      </a:r>
                      <a:endParaRPr lang="ko-KR" altLang="en-US" sz="16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236365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40DB352-A563-472A-AA88-BED0E25C60E0}"/>
              </a:ext>
            </a:extLst>
          </p:cNvPr>
          <p:cNvSpPr txBox="1"/>
          <p:nvPr/>
        </p:nvSpPr>
        <p:spPr>
          <a:xfrm>
            <a:off x="311594" y="1152233"/>
            <a:ext cx="41847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SPEECH to TEXT</a:t>
            </a:r>
            <a:endParaRPr lang="ko-KR" altLang="en-US" sz="32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DC404C-69E0-4302-A0B8-AC7C9A5B979A}"/>
              </a:ext>
            </a:extLst>
          </p:cNvPr>
          <p:cNvSpPr txBox="1"/>
          <p:nvPr/>
        </p:nvSpPr>
        <p:spPr>
          <a:xfrm>
            <a:off x="311594" y="3896839"/>
            <a:ext cx="3162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TEXT to TEXT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225038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-6217"/>
            <a:ext cx="12192000" cy="92981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3EC71-DDA1-49FD-8B5B-D95A56E89BD0}"/>
              </a:ext>
            </a:extLst>
          </p:cNvPr>
          <p:cNvSpPr txBox="1"/>
          <p:nvPr/>
        </p:nvSpPr>
        <p:spPr>
          <a:xfrm>
            <a:off x="164608" y="129291"/>
            <a:ext cx="2891433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ea typeface="맑은 고딕"/>
                <a:cs typeface="Arial"/>
              </a:rPr>
              <a:t>EVALUATION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6B9E6F-4684-4E60-B3A0-CDAA3E076BB5}"/>
              </a:ext>
            </a:extLst>
          </p:cNvPr>
          <p:cNvSpPr/>
          <p:nvPr/>
        </p:nvSpPr>
        <p:spPr>
          <a:xfrm>
            <a:off x="0" y="6516052"/>
            <a:ext cx="12192000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3F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BAE2C9-7F71-451E-8A69-6DF8ACF672D7}"/>
              </a:ext>
            </a:extLst>
          </p:cNvPr>
          <p:cNvSpPr txBox="1"/>
          <p:nvPr/>
        </p:nvSpPr>
        <p:spPr>
          <a:xfrm>
            <a:off x="9408368" y="6546830"/>
            <a:ext cx="287241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sz="160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1BA67D-DDB5-1A9E-69B8-DEF0357547D0}"/>
              </a:ext>
            </a:extLst>
          </p:cNvPr>
          <p:cNvSpPr txBox="1"/>
          <p:nvPr/>
        </p:nvSpPr>
        <p:spPr>
          <a:xfrm>
            <a:off x="167309" y="6503613"/>
            <a:ext cx="112071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Cambria"/>
                <a:ea typeface="+mn-lt"/>
                <a:cs typeface="+mn-lt"/>
              </a:rPr>
              <a:t>BERTScore</a:t>
            </a:r>
            <a:r>
              <a:rPr lang="en-US" altLang="ko-KR" dirty="0">
                <a:solidFill>
                  <a:schemeClr val="bg1"/>
                </a:solidFill>
                <a:latin typeface="Cambria"/>
                <a:ea typeface="+mn-lt"/>
                <a:cs typeface="+mn-lt"/>
              </a:rPr>
              <a:t>: Evaluating Text Generation with BERT, </a:t>
            </a:r>
            <a:r>
              <a:rPr lang="en-US" altLang="ko-KR" dirty="0" smtClean="0">
                <a:solidFill>
                  <a:schemeClr val="bg1"/>
                </a:solidFill>
                <a:latin typeface="Cambria"/>
                <a:ea typeface="+mn-lt"/>
                <a:cs typeface="+mn-lt"/>
              </a:rPr>
              <a:t>2019</a:t>
            </a:r>
            <a:endParaRPr lang="ko-KR" altLang="en-US" sz="1600" dirty="0">
              <a:solidFill>
                <a:schemeClr val="bg1"/>
              </a:solidFill>
              <a:ea typeface="+mn-lt"/>
              <a:cs typeface="+mn-lt"/>
              <a:hlinkClick r:id="" action="ppaction://noaction">
                <a:extLst>
                  <a:ext uri="{A12FA001-AC4F-418D-AE19-62706E023703}">
                    <ahyp:hlinkClr xmlns:ahyp="http://schemas.microsoft.com/office/drawing/2018/hyperlinkcolor" xmlns="" val="tx"/>
                  </a:ext>
                </a:extLst>
              </a:hlinkClick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F44CDA-E802-6682-0C2F-607D24AC13BF}"/>
              </a:ext>
            </a:extLst>
          </p:cNvPr>
          <p:cNvSpPr txBox="1"/>
          <p:nvPr/>
        </p:nvSpPr>
        <p:spPr>
          <a:xfrm>
            <a:off x="315406" y="2056169"/>
            <a:ext cx="1156118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>
                <a:latin typeface="Arial Black" panose="020B0A04020102020204" pitchFamily="34" charset="0"/>
              </a:rPr>
              <a:t>BERT (Bidirectional Encoder Representations from Transformers</a:t>
            </a:r>
            <a:r>
              <a:rPr lang="en-US" altLang="ko-KR" sz="2400" dirty="0" smtClean="0">
                <a:latin typeface="Arial Black" panose="020B0A04020102020204" pitchFamily="34" charset="0"/>
              </a:rPr>
              <a:t>)</a:t>
            </a:r>
            <a:endParaRPr lang="en-US" altLang="ko-KR" sz="2400" dirty="0">
              <a:latin typeface="Arial Black" panose="020B0A04020102020204" pitchFamily="34" charset="0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4557002"/>
              </p:ext>
            </p:extLst>
          </p:nvPr>
        </p:nvGraphicFramePr>
        <p:xfrm>
          <a:off x="257572" y="1575504"/>
          <a:ext cx="11676855" cy="43194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2285">
                  <a:extLst>
                    <a:ext uri="{9D8B030D-6E8A-4147-A177-3AD203B41FA5}">
                      <a16:colId xmlns:a16="http://schemas.microsoft.com/office/drawing/2014/main" val="693709428"/>
                    </a:ext>
                  </a:extLst>
                </a:gridCol>
                <a:gridCol w="3892285">
                  <a:extLst>
                    <a:ext uri="{9D8B030D-6E8A-4147-A177-3AD203B41FA5}">
                      <a16:colId xmlns:a16="http://schemas.microsoft.com/office/drawing/2014/main" val="3072304136"/>
                    </a:ext>
                  </a:extLst>
                </a:gridCol>
                <a:gridCol w="3892285">
                  <a:extLst>
                    <a:ext uri="{9D8B030D-6E8A-4147-A177-3AD203B41FA5}">
                      <a16:colId xmlns:a16="http://schemas.microsoft.com/office/drawing/2014/main" val="2575336251"/>
                    </a:ext>
                  </a:extLst>
                </a:gridCol>
              </a:tblGrid>
              <a:tr h="64691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Arial Black" panose="020B0A04020102020204" pitchFamily="34" charset="0"/>
                        </a:rPr>
                        <a:t>INPUT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 smtClean="0">
                          <a:latin typeface="Arial Black" panose="020B0A04020102020204" pitchFamily="34" charset="0"/>
                        </a:rPr>
                        <a:t>OUTPUT</a:t>
                      </a:r>
                      <a:endParaRPr lang="en-US" altLang="ko-KR" sz="2000" dirty="0">
                        <a:latin typeface="Arial Black" panose="020B0A040201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4247175"/>
                  </a:ext>
                </a:extLst>
              </a:tr>
              <a:tr h="13460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Arial Black" panose="020B0A04020102020204" pitchFamily="34" charset="0"/>
                        </a:rPr>
                        <a:t>BLEU</a:t>
                      </a:r>
                    </a:p>
                    <a:p>
                      <a:pPr algn="ctr" latinLnBrk="1"/>
                      <a:r>
                        <a:rPr lang="en-US" altLang="ko-KR" sz="1800" dirty="0" smtClean="0">
                          <a:latin typeface="Arial Black" panose="020B0A04020102020204" pitchFamily="34" charset="0"/>
                        </a:rPr>
                        <a:t>(Bilingual Evaluation Under-study)</a:t>
                      </a:r>
                      <a:endParaRPr lang="en-US" altLang="ko-KR" sz="1800" dirty="0" smtClean="0">
                        <a:latin typeface="Arial Black" panose="020B0A040201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2000" dirty="0" smtClean="0"/>
                        <a:t>candidate translation</a:t>
                      </a:r>
                      <a:r>
                        <a:rPr lang="en-US" altLang="ko-KR" sz="2000" baseline="0" dirty="0" smtClean="0"/>
                        <a:t> </a:t>
                      </a: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2000" dirty="0" smtClean="0"/>
                        <a:t>reference translation 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2000" dirty="0" smtClean="0"/>
                        <a:t>BLEU score</a:t>
                      </a:r>
                    </a:p>
                    <a:p>
                      <a:pPr marL="342900" indent="-342900" algn="l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2000" dirty="0" smtClean="0"/>
                        <a:t>Range</a:t>
                      </a:r>
                      <a:r>
                        <a:rPr lang="en-US" altLang="ko-KR" sz="2000" baseline="0" dirty="0" smtClean="0"/>
                        <a:t> : 0 ~ 1</a:t>
                      </a:r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102068"/>
                  </a:ext>
                </a:extLst>
              </a:tr>
              <a:tr h="232645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dirty="0" smtClean="0">
                          <a:latin typeface="Arial Black" panose="020B0A04020102020204" pitchFamily="34" charset="0"/>
                        </a:rPr>
                        <a:t>BERT </a:t>
                      </a:r>
                    </a:p>
                    <a:p>
                      <a:pPr algn="ctr"/>
                      <a:r>
                        <a:rPr lang="en-US" altLang="ko-KR" b="1" dirty="0" smtClean="0">
                          <a:latin typeface="Arial Black" panose="020B0A04020102020204" pitchFamily="34" charset="0"/>
                        </a:rPr>
                        <a:t>(Bidirectional Encoder Representations from Transformers)</a:t>
                      </a:r>
                      <a:endParaRPr lang="en-US" altLang="ko-KR" b="1" dirty="0">
                        <a:latin typeface="Arial Black" panose="020B0A040201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2000" dirty="0" smtClean="0"/>
                        <a:t>candidate text </a:t>
                      </a:r>
                    </a:p>
                    <a:p>
                      <a:pPr marL="342900" indent="-342900" algn="l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2000" dirty="0" smtClean="0"/>
                        <a:t>reference text 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2000" dirty="0" smtClean="0"/>
                        <a:t>Cosine</a:t>
                      </a:r>
                      <a:r>
                        <a:rPr lang="en-US" altLang="ko-KR" sz="2000" baseline="0" dirty="0" smtClean="0"/>
                        <a:t> similarity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2000" dirty="0" smtClean="0"/>
                        <a:t>Range</a:t>
                      </a:r>
                      <a:r>
                        <a:rPr lang="en-US" altLang="ko-KR" sz="2000" baseline="0" dirty="0" smtClean="0"/>
                        <a:t> : -1 ~ 1</a:t>
                      </a:r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3102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384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사용자 지정 4">
      <a:dk1>
        <a:sysClr val="windowText" lastClr="000000"/>
      </a:dk1>
      <a:lt1>
        <a:sysClr val="window" lastClr="FFFFFF"/>
      </a:lt1>
      <a:dk2>
        <a:srgbClr val="333F50"/>
      </a:dk2>
      <a:lt2>
        <a:srgbClr val="252F3B"/>
      </a:lt2>
      <a:accent1>
        <a:srgbClr val="323F4F"/>
      </a:accent1>
      <a:accent2>
        <a:srgbClr val="323F4F"/>
      </a:accent2>
      <a:accent3>
        <a:srgbClr val="323F4F"/>
      </a:accent3>
      <a:accent4>
        <a:srgbClr val="323F4F"/>
      </a:accent4>
      <a:accent5>
        <a:srgbClr val="323F4F"/>
      </a:accent5>
      <a:accent6>
        <a:srgbClr val="222A35"/>
      </a:accent6>
      <a:hlink>
        <a:srgbClr val="076DD8"/>
      </a:hlink>
      <a:folHlink>
        <a:srgbClr val="C2DFF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448</TotalTime>
  <Words>418</Words>
  <Application>Microsoft Office PowerPoint</Application>
  <PresentationFormat>와이드스크린</PresentationFormat>
  <Paragraphs>94</Paragraphs>
  <Slides>12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5" baseType="lpstr">
      <vt:lpstr>MuseumClassic Bold</vt:lpstr>
      <vt:lpstr>나눔스퀘어 Light</vt:lpstr>
      <vt:lpstr>나눔스퀘어_ac</vt:lpstr>
      <vt:lpstr>나눔스퀘어_ac ExtraBold</vt:lpstr>
      <vt:lpstr>맑은 고딕</vt:lpstr>
      <vt:lpstr>Arial</vt:lpstr>
      <vt:lpstr>Arial Black</vt:lpstr>
      <vt:lpstr>Calibri</vt:lpstr>
      <vt:lpstr>Calibri Light</vt:lpstr>
      <vt:lpstr>Cambria</vt:lpstr>
      <vt:lpstr>Constantia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20171016</dc:creator>
  <cp:lastModifiedBy>samsung</cp:lastModifiedBy>
  <cp:revision>322</cp:revision>
  <dcterms:created xsi:type="dcterms:W3CDTF">2019-03-20T02:42:18Z</dcterms:created>
  <dcterms:modified xsi:type="dcterms:W3CDTF">2023-04-30T14:26:05Z</dcterms:modified>
</cp:coreProperties>
</file>